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66" r:id="rId2"/>
    <p:sldId id="256" r:id="rId3"/>
    <p:sldId id="257" r:id="rId4"/>
    <p:sldId id="258" r:id="rId5"/>
    <p:sldId id="259" r:id="rId6"/>
    <p:sldId id="260" r:id="rId7"/>
    <p:sldId id="261" r:id="rId8"/>
    <p:sldId id="262" r:id="rId9"/>
    <p:sldId id="263" r:id="rId10"/>
    <p:sldId id="264" r:id="rId11"/>
    <p:sldId id="265" r:id="rId12"/>
    <p:sldId id="267" r:id="rId13"/>
  </p:sldIdLst>
  <p:sldSz cx="14630400" cy="8229600"/>
  <p:notesSz cx="8229600" cy="14630400"/>
  <p:embeddedFontLst>
    <p:embeddedFont>
      <p:font typeface="Calibri" panose="020F0502020204030204" pitchFamily="34" charset="0"/>
      <p:regular r:id="rId15"/>
      <p:bold r:id="rId16"/>
      <p:italic r:id="rId17"/>
      <p:boldItalic r:id="rId18"/>
    </p:embeddedFont>
    <p:embeddedFont>
      <p:font typeface="Gelasio" panose="020B0604020202020204" charset="0"/>
      <p:regular r:id="rId19"/>
    </p:embeddedFont>
    <p:embeddedFont>
      <p:font typeface="Lato" panose="020F0502020204030203" pitchFamily="34" charset="0"/>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38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0C7DB0-6945-4233-BFDC-CDA580423854}"/>
              </a:ext>
            </a:extLst>
          </p:cNvPr>
          <p:cNvSpPr txBox="1"/>
          <p:nvPr/>
        </p:nvSpPr>
        <p:spPr>
          <a:xfrm>
            <a:off x="1871831" y="1592132"/>
            <a:ext cx="12080837" cy="3046988"/>
          </a:xfrm>
          <a:prstGeom prst="rect">
            <a:avLst/>
          </a:prstGeom>
          <a:noFill/>
        </p:spPr>
        <p:txBody>
          <a:bodyPr wrap="square" rtlCol="0">
            <a:spAutoFit/>
          </a:bodyPr>
          <a:lstStyle/>
          <a:p>
            <a:pPr algn="just"/>
            <a:r>
              <a:rPr lang="en-US" sz="2400" b="1" dirty="0">
                <a:latin typeface="Lato" panose="020F0502020204030203" pitchFamily="34" charset="0"/>
                <a:ea typeface="Lato" panose="020F0502020204030203" pitchFamily="34" charset="0"/>
                <a:cs typeface="Lato" panose="020F0502020204030203" pitchFamily="34" charset="0"/>
              </a:rPr>
              <a:t>Name of Students:</a:t>
            </a:r>
            <a:r>
              <a:rPr lang="en-IN" sz="2400" b="1"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IN" sz="2400" dirty="0">
                <a:solidFill>
                  <a:srgbClr val="FF0000"/>
                </a:solidFill>
                <a:latin typeface="Lato" panose="020F0502020204030203" pitchFamily="34" charset="0"/>
                <a:ea typeface="Lato" panose="020F0502020204030203" pitchFamily="34" charset="0"/>
                <a:cs typeface="Lato" panose="020F0502020204030203" pitchFamily="34" charset="0"/>
              </a:rPr>
              <a:t>Shubham Pralhad Babar (02)</a:t>
            </a:r>
          </a:p>
          <a:p>
            <a:pPr algn="just"/>
            <a:endParaRPr lang="en-IN" sz="2400" dirty="0">
              <a:solidFill>
                <a:srgbClr val="FF0000"/>
              </a:solidFill>
              <a:latin typeface="Lato" panose="020F0502020204030203" pitchFamily="34" charset="0"/>
              <a:ea typeface="Lato" panose="020F0502020204030203" pitchFamily="34" charset="0"/>
              <a:cs typeface="Lato" panose="020F0502020204030203" pitchFamily="34" charset="0"/>
            </a:endParaRPr>
          </a:p>
          <a:p>
            <a:pPr algn="just"/>
            <a:r>
              <a:rPr lang="en-IN" sz="2400" dirty="0">
                <a:solidFill>
                  <a:srgbClr val="FF0000"/>
                </a:solidFill>
                <a:latin typeface="Lato" panose="020F0502020204030203" pitchFamily="34" charset="0"/>
                <a:ea typeface="Lato" panose="020F0502020204030203" pitchFamily="34" charset="0"/>
                <a:cs typeface="Lato" panose="020F0502020204030203" pitchFamily="34" charset="0"/>
              </a:rPr>
              <a:t>                                       Vivek Gunvant Nikam    (53)</a:t>
            </a:r>
          </a:p>
          <a:p>
            <a:pPr algn="just"/>
            <a:endParaRPr lang="en-IN" sz="2400" dirty="0">
              <a:solidFill>
                <a:srgbClr val="FF0000"/>
              </a:solidFill>
              <a:latin typeface="Lato" panose="020F0502020204030203" pitchFamily="34" charset="0"/>
              <a:ea typeface="Lato" panose="020F0502020204030203" pitchFamily="34" charset="0"/>
              <a:cs typeface="Lato" panose="020F0502020204030203" pitchFamily="34" charset="0"/>
            </a:endParaRPr>
          </a:p>
          <a:p>
            <a:pPr algn="just"/>
            <a:r>
              <a:rPr lang="en-IN" sz="2400" dirty="0">
                <a:solidFill>
                  <a:srgbClr val="FF0000"/>
                </a:solidFill>
                <a:latin typeface="Lato" panose="020F0502020204030203" pitchFamily="34" charset="0"/>
                <a:ea typeface="Lato" panose="020F0502020204030203" pitchFamily="34" charset="0"/>
                <a:cs typeface="Lato" panose="020F0502020204030203" pitchFamily="34" charset="0"/>
              </a:rPr>
              <a:t>                                       Shubham Vitthal Pawar  (58)</a:t>
            </a:r>
          </a:p>
          <a:p>
            <a:pPr algn="just"/>
            <a:endParaRPr lang="en-IN" sz="2400" dirty="0">
              <a:latin typeface="Lato" panose="020F0502020204030203" pitchFamily="34" charset="0"/>
              <a:ea typeface="Lato" panose="020F0502020204030203" pitchFamily="34" charset="0"/>
              <a:cs typeface="Lato" panose="020F0502020204030203" pitchFamily="34" charset="0"/>
            </a:endParaRPr>
          </a:p>
          <a:p>
            <a:pPr algn="just"/>
            <a:endParaRPr lang="en-IN" sz="2400" dirty="0">
              <a:latin typeface="Lato" panose="020F0502020204030203" pitchFamily="34" charset="0"/>
              <a:ea typeface="Lato" panose="020F0502020204030203" pitchFamily="34" charset="0"/>
              <a:cs typeface="Lato" panose="020F0502020204030203" pitchFamily="34" charset="0"/>
            </a:endParaRPr>
          </a:p>
          <a:p>
            <a:pPr algn="just"/>
            <a:r>
              <a:rPr lang="en-US" sz="2400" b="1" dirty="0">
                <a:latin typeface="Lato" panose="020F0502020204030203" pitchFamily="34" charset="0"/>
                <a:ea typeface="Lato" panose="020F0502020204030203" pitchFamily="34" charset="0"/>
                <a:cs typeface="Lato" panose="020F0502020204030203" pitchFamily="34" charset="0"/>
              </a:rPr>
              <a:t>Research Paper Topic:  </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“Role of Artificial Intelligence in game development”</a:t>
            </a:r>
            <a:endParaRPr lang="en-IN" sz="2400" dirty="0">
              <a:solidFill>
                <a:srgbClr val="FF0000"/>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67426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47581"/>
            <a:ext cx="6369963"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Future Scope of Research</a:t>
            </a:r>
            <a:endParaRPr lang="en-US" sz="4450" dirty="0"/>
          </a:p>
        </p:txBody>
      </p:sp>
      <p:sp>
        <p:nvSpPr>
          <p:cNvPr id="3" name="Text 1"/>
          <p:cNvSpPr/>
          <p:nvPr/>
        </p:nvSpPr>
        <p:spPr>
          <a:xfrm>
            <a:off x="1354455" y="2378393"/>
            <a:ext cx="3338036" cy="354330"/>
          </a:xfrm>
          <a:prstGeom prst="rect">
            <a:avLst/>
          </a:prstGeom>
          <a:noFill/>
          <a:ln/>
        </p:spPr>
        <p:txBody>
          <a:bodyPr wrap="none" lIns="0" tIns="0" rIns="0" bIns="0" rtlCol="0" anchor="t"/>
          <a:lstStyle/>
          <a:p>
            <a:pPr marL="0" indent="0" algn="r">
              <a:lnSpc>
                <a:spcPts val="2750"/>
              </a:lnSpc>
              <a:buNone/>
            </a:pPr>
            <a:r>
              <a:rPr lang="en-US" sz="2200" dirty="0">
                <a:solidFill>
                  <a:srgbClr val="272525"/>
                </a:solidFill>
                <a:latin typeface="Gelasio" pitchFamily="34" charset="0"/>
                <a:ea typeface="Gelasio" pitchFamily="34" charset="-122"/>
                <a:cs typeface="Gelasio" pitchFamily="34" charset="-120"/>
              </a:rPr>
              <a:t>1. Advanced AI Algorithms</a:t>
            </a:r>
            <a:endParaRPr lang="en-US" sz="2200" dirty="0"/>
          </a:p>
        </p:txBody>
      </p:sp>
      <p:sp>
        <p:nvSpPr>
          <p:cNvPr id="4" name="Text 2"/>
          <p:cNvSpPr/>
          <p:nvPr/>
        </p:nvSpPr>
        <p:spPr>
          <a:xfrm>
            <a:off x="793790" y="2868811"/>
            <a:ext cx="3898702" cy="1088708"/>
          </a:xfrm>
          <a:prstGeom prst="rect">
            <a:avLst/>
          </a:prstGeom>
          <a:noFill/>
          <a:ln/>
        </p:spPr>
        <p:txBody>
          <a:bodyPr wrap="square" lIns="0" tIns="0" rIns="0" bIns="0" rtlCol="0" anchor="t"/>
          <a:lstStyle/>
          <a:p>
            <a:pPr marL="0" indent="0" algn="r">
              <a:lnSpc>
                <a:spcPts val="2850"/>
              </a:lnSpc>
              <a:buNone/>
            </a:pPr>
            <a:r>
              <a:rPr lang="en-US" sz="1750" dirty="0">
                <a:solidFill>
                  <a:srgbClr val="272525"/>
                </a:solidFill>
                <a:latin typeface="Lato" pitchFamily="34" charset="0"/>
                <a:ea typeface="Lato" pitchFamily="34" charset="-122"/>
                <a:cs typeface="Lato" pitchFamily="34" charset="-120"/>
              </a:rPr>
              <a:t>Integrate Minimax with Alpha-Beta pruning and deep learning for smarter, human-like gameplay.</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sp>
        <p:nvSpPr>
          <p:cNvPr id="6" name="Text 3"/>
          <p:cNvSpPr/>
          <p:nvPr/>
        </p:nvSpPr>
        <p:spPr>
          <a:xfrm>
            <a:off x="6033492" y="3336369"/>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272525"/>
                </a:solidFill>
                <a:latin typeface="Gelasio" pitchFamily="34" charset="0"/>
                <a:ea typeface="Gelasio" pitchFamily="34" charset="-122"/>
                <a:cs typeface="Gelasio" pitchFamily="34" charset="-120"/>
              </a:rPr>
              <a:t>1</a:t>
            </a:r>
            <a:endParaRPr lang="en-US" sz="2650" dirty="0"/>
          </a:p>
        </p:txBody>
      </p:sp>
      <p:sp>
        <p:nvSpPr>
          <p:cNvPr id="7" name="Text 4"/>
          <p:cNvSpPr/>
          <p:nvPr/>
        </p:nvSpPr>
        <p:spPr>
          <a:xfrm>
            <a:off x="9937790" y="1809988"/>
            <a:ext cx="3364230"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2. Difficulty Customization</a:t>
            </a:r>
            <a:endParaRPr lang="en-US" sz="2200" dirty="0"/>
          </a:p>
        </p:txBody>
      </p:sp>
      <p:sp>
        <p:nvSpPr>
          <p:cNvPr id="8" name="Text 5"/>
          <p:cNvSpPr/>
          <p:nvPr/>
        </p:nvSpPr>
        <p:spPr>
          <a:xfrm>
            <a:off x="9937790" y="2300407"/>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Implement Elo rating-based levels and dynamic skill adjustment for inclusive challenges.</a:t>
            </a:r>
            <a:endParaRPr lang="en-US" sz="1750" dirty="0"/>
          </a:p>
        </p:txBody>
      </p:sp>
      <p:pic>
        <p:nvPicPr>
          <p:cNvPr id="9" name="Image 1" descr="preencoded.png"/>
          <p:cNvPicPr>
            <a:picLocks noChangeAspect="1"/>
          </p:cNvPicPr>
          <p:nvPr/>
        </p:nvPicPr>
        <p:blipFill>
          <a:blip r:embed="rId4"/>
          <a:stretch>
            <a:fillRect/>
          </a:stretch>
        </p:blipFill>
        <p:spPr>
          <a:xfrm>
            <a:off x="5032653" y="2413516"/>
            <a:ext cx="4564975" cy="4564975"/>
          </a:xfrm>
          <a:prstGeom prst="rect">
            <a:avLst/>
          </a:prstGeom>
        </p:spPr>
      </p:pic>
      <p:sp>
        <p:nvSpPr>
          <p:cNvPr id="10" name="Text 6"/>
          <p:cNvSpPr/>
          <p:nvPr/>
        </p:nvSpPr>
        <p:spPr>
          <a:xfrm>
            <a:off x="7893010" y="3071693"/>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272525"/>
                </a:solidFill>
                <a:latin typeface="Gelasio" pitchFamily="34" charset="0"/>
                <a:ea typeface="Gelasio" pitchFamily="34" charset="-122"/>
                <a:cs typeface="Gelasio" pitchFamily="34" charset="-120"/>
              </a:rPr>
              <a:t>2</a:t>
            </a:r>
            <a:endParaRPr lang="en-US" sz="2650" dirty="0"/>
          </a:p>
        </p:txBody>
      </p:sp>
      <p:sp>
        <p:nvSpPr>
          <p:cNvPr id="11" name="Text 7"/>
          <p:cNvSpPr/>
          <p:nvPr/>
        </p:nvSpPr>
        <p:spPr>
          <a:xfrm>
            <a:off x="10051256" y="3729276"/>
            <a:ext cx="3785354" cy="708660"/>
          </a:xfrm>
          <a:prstGeom prst="rect">
            <a:avLst/>
          </a:prstGeom>
          <a:noFill/>
          <a:ln/>
        </p:spPr>
        <p:txBody>
          <a:bodyPr wrap="squar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5. Multiplayer and Social Features</a:t>
            </a:r>
            <a:endParaRPr lang="en-US" sz="2200" dirty="0"/>
          </a:p>
        </p:txBody>
      </p:sp>
      <p:sp>
        <p:nvSpPr>
          <p:cNvPr id="12" name="Text 8"/>
          <p:cNvSpPr/>
          <p:nvPr/>
        </p:nvSpPr>
        <p:spPr>
          <a:xfrm>
            <a:off x="10051256" y="4574024"/>
            <a:ext cx="3785354"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Enable online matches, live AI commentary, leaderboards, and gamification elements.</a:t>
            </a:r>
            <a:endParaRPr lang="en-US" sz="1750" dirty="0"/>
          </a:p>
        </p:txBody>
      </p:sp>
      <p:pic>
        <p:nvPicPr>
          <p:cNvPr id="13" name="Image 2" descr="preencoded.png"/>
          <p:cNvPicPr>
            <a:picLocks noChangeAspect="1"/>
          </p:cNvPicPr>
          <p:nvPr/>
        </p:nvPicPr>
        <p:blipFill>
          <a:blip r:embed="rId5"/>
          <a:stretch>
            <a:fillRect/>
          </a:stretch>
        </p:blipFill>
        <p:spPr>
          <a:xfrm>
            <a:off x="5032653" y="2413516"/>
            <a:ext cx="4564975" cy="4564975"/>
          </a:xfrm>
          <a:prstGeom prst="rect">
            <a:avLst/>
          </a:prstGeom>
        </p:spPr>
      </p:pic>
      <p:sp>
        <p:nvSpPr>
          <p:cNvPr id="14" name="Text 9"/>
          <p:cNvSpPr/>
          <p:nvPr/>
        </p:nvSpPr>
        <p:spPr>
          <a:xfrm>
            <a:off x="8719423" y="4758452"/>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272525"/>
                </a:solidFill>
                <a:latin typeface="Gelasio" pitchFamily="34" charset="0"/>
                <a:ea typeface="Gelasio" pitchFamily="34" charset="-122"/>
                <a:cs typeface="Gelasio" pitchFamily="34" charset="-120"/>
              </a:rPr>
              <a:t>3</a:t>
            </a:r>
            <a:endParaRPr lang="en-US" sz="2650" dirty="0"/>
          </a:p>
        </p:txBody>
      </p:sp>
      <p:sp>
        <p:nvSpPr>
          <p:cNvPr id="15" name="Text 10"/>
          <p:cNvSpPr/>
          <p:nvPr/>
        </p:nvSpPr>
        <p:spPr>
          <a:xfrm>
            <a:off x="9937790" y="600289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3. Mobile Application</a:t>
            </a:r>
            <a:endParaRPr lang="en-US" sz="2200" dirty="0"/>
          </a:p>
        </p:txBody>
      </p:sp>
      <p:sp>
        <p:nvSpPr>
          <p:cNvPr id="16" name="Text 11"/>
          <p:cNvSpPr/>
          <p:nvPr/>
        </p:nvSpPr>
        <p:spPr>
          <a:xfrm>
            <a:off x="9937790" y="6493312"/>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Develop cross-platform apps with offline mode and touch-optimized interfaces.</a:t>
            </a:r>
            <a:endParaRPr lang="en-US" sz="1750" dirty="0"/>
          </a:p>
        </p:txBody>
      </p:sp>
      <p:pic>
        <p:nvPicPr>
          <p:cNvPr id="17" name="Image 3" descr="preencoded.png"/>
          <p:cNvPicPr>
            <a:picLocks noChangeAspect="1"/>
          </p:cNvPicPr>
          <p:nvPr/>
        </p:nvPicPr>
        <p:blipFill>
          <a:blip r:embed="rId6"/>
          <a:stretch>
            <a:fillRect/>
          </a:stretch>
        </p:blipFill>
        <p:spPr>
          <a:xfrm>
            <a:off x="5032653" y="2413516"/>
            <a:ext cx="4564975" cy="4564975"/>
          </a:xfrm>
          <a:prstGeom prst="rect">
            <a:avLst/>
          </a:prstGeom>
        </p:spPr>
      </p:pic>
      <p:sp>
        <p:nvSpPr>
          <p:cNvPr id="18" name="Text 12"/>
          <p:cNvSpPr/>
          <p:nvPr/>
        </p:nvSpPr>
        <p:spPr>
          <a:xfrm>
            <a:off x="7370564" y="6065520"/>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272525"/>
                </a:solidFill>
                <a:latin typeface="Gelasio" pitchFamily="34" charset="0"/>
                <a:ea typeface="Gelasio" pitchFamily="34" charset="-122"/>
                <a:cs typeface="Gelasio" pitchFamily="34" charset="-120"/>
              </a:rPr>
              <a:t>4</a:t>
            </a:r>
            <a:endParaRPr lang="en-US" sz="2650" dirty="0"/>
          </a:p>
        </p:txBody>
      </p:sp>
      <p:sp>
        <p:nvSpPr>
          <p:cNvPr id="19" name="Text 13"/>
          <p:cNvSpPr/>
          <p:nvPr/>
        </p:nvSpPr>
        <p:spPr>
          <a:xfrm>
            <a:off x="912852" y="5434489"/>
            <a:ext cx="3779639" cy="354330"/>
          </a:xfrm>
          <a:prstGeom prst="rect">
            <a:avLst/>
          </a:prstGeom>
          <a:noFill/>
          <a:ln/>
        </p:spPr>
        <p:txBody>
          <a:bodyPr wrap="none" lIns="0" tIns="0" rIns="0" bIns="0" rtlCol="0" anchor="t"/>
          <a:lstStyle/>
          <a:p>
            <a:pPr marL="0" indent="0" algn="r">
              <a:lnSpc>
                <a:spcPts val="2750"/>
              </a:lnSpc>
              <a:buNone/>
            </a:pPr>
            <a:r>
              <a:rPr lang="en-US" sz="2200" dirty="0">
                <a:solidFill>
                  <a:srgbClr val="272525"/>
                </a:solidFill>
                <a:latin typeface="Gelasio" pitchFamily="34" charset="0"/>
                <a:ea typeface="Gelasio" pitchFamily="34" charset="-122"/>
                <a:cs typeface="Gelasio" pitchFamily="34" charset="-120"/>
              </a:rPr>
              <a:t>4. AI-Powered Learning Mode</a:t>
            </a:r>
            <a:endParaRPr lang="en-US" sz="2200" dirty="0"/>
          </a:p>
        </p:txBody>
      </p:sp>
      <p:sp>
        <p:nvSpPr>
          <p:cNvPr id="20" name="Text 14"/>
          <p:cNvSpPr/>
          <p:nvPr/>
        </p:nvSpPr>
        <p:spPr>
          <a:xfrm>
            <a:off x="793790" y="5924907"/>
            <a:ext cx="3898702" cy="1088708"/>
          </a:xfrm>
          <a:prstGeom prst="rect">
            <a:avLst/>
          </a:prstGeom>
          <a:noFill/>
          <a:ln/>
        </p:spPr>
        <p:txBody>
          <a:bodyPr wrap="square" lIns="0" tIns="0" rIns="0" bIns="0" rtlCol="0" anchor="t"/>
          <a:lstStyle/>
          <a:p>
            <a:pPr marL="0" indent="0" algn="r">
              <a:lnSpc>
                <a:spcPts val="2850"/>
              </a:lnSpc>
              <a:buNone/>
            </a:pPr>
            <a:r>
              <a:rPr lang="en-US" sz="1750" dirty="0">
                <a:solidFill>
                  <a:srgbClr val="272525"/>
                </a:solidFill>
                <a:latin typeface="Lato" pitchFamily="34" charset="0"/>
                <a:ea typeface="Lato" pitchFamily="34" charset="-122"/>
                <a:cs typeface="Lato" pitchFamily="34" charset="-120"/>
              </a:rPr>
              <a:t>Offer move explanations, scenario training, and personalized tutorials for education.</a:t>
            </a:r>
            <a:endParaRPr lang="en-US" sz="1750" dirty="0"/>
          </a:p>
        </p:txBody>
      </p:sp>
      <p:pic>
        <p:nvPicPr>
          <p:cNvPr id="21" name="Image 4" descr="preencoded.png"/>
          <p:cNvPicPr>
            <a:picLocks noChangeAspect="1"/>
          </p:cNvPicPr>
          <p:nvPr/>
        </p:nvPicPr>
        <p:blipFill>
          <a:blip r:embed="rId7"/>
          <a:stretch>
            <a:fillRect/>
          </a:stretch>
        </p:blipFill>
        <p:spPr>
          <a:xfrm>
            <a:off x="5032653" y="2413516"/>
            <a:ext cx="4564975" cy="4564975"/>
          </a:xfrm>
          <a:prstGeom prst="rect">
            <a:avLst/>
          </a:prstGeom>
        </p:spPr>
      </p:pic>
      <p:sp>
        <p:nvSpPr>
          <p:cNvPr id="22" name="Text 15"/>
          <p:cNvSpPr/>
          <p:nvPr/>
        </p:nvSpPr>
        <p:spPr>
          <a:xfrm>
            <a:off x="5710595" y="5186720"/>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272525"/>
                </a:solidFill>
                <a:latin typeface="Gelasio" pitchFamily="34" charset="0"/>
                <a:ea typeface="Gelasio" pitchFamily="34" charset="-122"/>
                <a:cs typeface="Gelasio" pitchFamily="34" charset="-120"/>
              </a:rPr>
              <a:t>5</a:t>
            </a:r>
            <a:endParaRPr lang="en-US" sz="2650" dirty="0"/>
          </a:p>
        </p:txBody>
      </p:sp>
      <p:sp>
        <p:nvSpPr>
          <p:cNvPr id="23" name="Arrow: Right 22">
            <a:extLst>
              <a:ext uri="{FF2B5EF4-FFF2-40B4-BE49-F238E27FC236}">
                <a16:creationId xmlns:a16="http://schemas.microsoft.com/office/drawing/2014/main" id="{F3546BA6-65A0-47A4-93AC-17183B5A7991}"/>
              </a:ext>
            </a:extLst>
          </p:cNvPr>
          <p:cNvSpPr/>
          <p:nvPr/>
        </p:nvSpPr>
        <p:spPr>
          <a:xfrm>
            <a:off x="12597205" y="7637929"/>
            <a:ext cx="2033195" cy="7086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71994"/>
            <a:ext cx="6924794"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Limitations and Conclusion</a:t>
            </a:r>
            <a:endParaRPr lang="en-US" sz="4450" dirty="0"/>
          </a:p>
        </p:txBody>
      </p:sp>
      <p:sp>
        <p:nvSpPr>
          <p:cNvPr id="4" name="Shape 1"/>
          <p:cNvSpPr/>
          <p:nvPr/>
        </p:nvSpPr>
        <p:spPr>
          <a:xfrm>
            <a:off x="793790" y="5301377"/>
            <a:ext cx="4120753" cy="226814"/>
          </a:xfrm>
          <a:prstGeom prst="roundRect">
            <a:avLst>
              <a:gd name="adj" fmla="val 42003"/>
            </a:avLst>
          </a:prstGeom>
          <a:solidFill>
            <a:srgbClr val="E8E8E3"/>
          </a:solidFill>
          <a:ln w="7620">
            <a:solidFill>
              <a:srgbClr val="CECEC9"/>
            </a:solidFill>
            <a:prstDash val="solid"/>
          </a:ln>
        </p:spPr>
      </p:sp>
      <p:sp>
        <p:nvSpPr>
          <p:cNvPr id="5" name="Text 2"/>
          <p:cNvSpPr/>
          <p:nvPr/>
        </p:nvSpPr>
        <p:spPr>
          <a:xfrm>
            <a:off x="793790" y="58683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Limitations</a:t>
            </a:r>
            <a:endParaRPr lang="en-US" sz="2200" dirty="0"/>
          </a:p>
        </p:txBody>
      </p:sp>
      <p:sp>
        <p:nvSpPr>
          <p:cNvPr id="6" name="Text 3"/>
          <p:cNvSpPr/>
          <p:nvPr/>
        </p:nvSpPr>
        <p:spPr>
          <a:xfrm>
            <a:off x="793790" y="6358771"/>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Current AI lacks deep strategic complexity and multiplayer support; some chess rules are incomplete.</a:t>
            </a:r>
            <a:endParaRPr lang="en-US" sz="1750" dirty="0"/>
          </a:p>
        </p:txBody>
      </p:sp>
      <p:sp>
        <p:nvSpPr>
          <p:cNvPr id="7" name="Shape 4"/>
          <p:cNvSpPr/>
          <p:nvPr/>
        </p:nvSpPr>
        <p:spPr>
          <a:xfrm>
            <a:off x="5254704" y="4961096"/>
            <a:ext cx="4120872" cy="226814"/>
          </a:xfrm>
          <a:prstGeom prst="roundRect">
            <a:avLst>
              <a:gd name="adj" fmla="val 42003"/>
            </a:avLst>
          </a:prstGeom>
          <a:solidFill>
            <a:srgbClr val="E8E8E3"/>
          </a:solidFill>
          <a:ln w="7620">
            <a:solidFill>
              <a:srgbClr val="CECEC9"/>
            </a:solidFill>
            <a:prstDash val="solid"/>
          </a:ln>
        </p:spPr>
      </p:sp>
      <p:sp>
        <p:nvSpPr>
          <p:cNvPr id="8" name="Text 5"/>
          <p:cNvSpPr/>
          <p:nvPr/>
        </p:nvSpPr>
        <p:spPr>
          <a:xfrm>
            <a:off x="5254704" y="5528072"/>
            <a:ext cx="3132773"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Performance Constraints</a:t>
            </a:r>
            <a:endParaRPr lang="en-US" sz="2200" dirty="0"/>
          </a:p>
        </p:txBody>
      </p:sp>
      <p:sp>
        <p:nvSpPr>
          <p:cNvPr id="9" name="Text 6"/>
          <p:cNvSpPr/>
          <p:nvPr/>
        </p:nvSpPr>
        <p:spPr>
          <a:xfrm>
            <a:off x="5254704" y="6018490"/>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May face lag on low-end devices; ethical and legal considerations around AI usage remain.</a:t>
            </a:r>
            <a:endParaRPr lang="en-US" sz="1750" dirty="0"/>
          </a:p>
        </p:txBody>
      </p:sp>
      <p:sp>
        <p:nvSpPr>
          <p:cNvPr id="10" name="Shape 7"/>
          <p:cNvSpPr/>
          <p:nvPr/>
        </p:nvSpPr>
        <p:spPr>
          <a:xfrm>
            <a:off x="9715738" y="4620935"/>
            <a:ext cx="4120872" cy="226814"/>
          </a:xfrm>
          <a:prstGeom prst="roundRect">
            <a:avLst>
              <a:gd name="adj" fmla="val 42003"/>
            </a:avLst>
          </a:prstGeom>
          <a:solidFill>
            <a:srgbClr val="E8E8E3"/>
          </a:solidFill>
          <a:ln w="7620">
            <a:solidFill>
              <a:srgbClr val="CECEC9"/>
            </a:solidFill>
            <a:prstDash val="solid"/>
          </a:ln>
        </p:spPr>
      </p:sp>
      <p:sp>
        <p:nvSpPr>
          <p:cNvPr id="11" name="Text 8"/>
          <p:cNvSpPr/>
          <p:nvPr/>
        </p:nvSpPr>
        <p:spPr>
          <a:xfrm>
            <a:off x="9715738" y="518791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Conclusion</a:t>
            </a:r>
            <a:endParaRPr lang="en-US" sz="2200" dirty="0"/>
          </a:p>
        </p:txBody>
      </p:sp>
      <p:sp>
        <p:nvSpPr>
          <p:cNvPr id="12" name="Text 9"/>
          <p:cNvSpPr/>
          <p:nvPr/>
        </p:nvSpPr>
        <p:spPr>
          <a:xfrm>
            <a:off x="9715738" y="5678329"/>
            <a:ext cx="4120872"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The project successfully demonstrates AI’s transformative role in game development, delivering an intelligent, engaging chess experience and laying groundwork for future innovations.</a:t>
            </a:r>
            <a:endParaRPr lang="en-US" sz="1750" dirty="0"/>
          </a:p>
        </p:txBody>
      </p:sp>
      <p:sp>
        <p:nvSpPr>
          <p:cNvPr id="13" name="Arrow: Right 12">
            <a:extLst>
              <a:ext uri="{FF2B5EF4-FFF2-40B4-BE49-F238E27FC236}">
                <a16:creationId xmlns:a16="http://schemas.microsoft.com/office/drawing/2014/main" id="{87254EDC-8FEE-436C-97F5-568EB73D29BF}"/>
              </a:ext>
            </a:extLst>
          </p:cNvPr>
          <p:cNvSpPr/>
          <p:nvPr/>
        </p:nvSpPr>
        <p:spPr>
          <a:xfrm>
            <a:off x="12597205" y="7637929"/>
            <a:ext cx="2033195" cy="6854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3ADD8A-17D0-472B-955C-95A2C978F261}"/>
              </a:ext>
            </a:extLst>
          </p:cNvPr>
          <p:cNvSpPr txBox="1"/>
          <p:nvPr/>
        </p:nvSpPr>
        <p:spPr>
          <a:xfrm>
            <a:off x="2108499" y="2947595"/>
            <a:ext cx="10026127" cy="1615827"/>
          </a:xfrm>
          <a:prstGeom prst="rect">
            <a:avLst/>
          </a:prstGeom>
          <a:noFill/>
        </p:spPr>
        <p:txBody>
          <a:bodyPr wrap="square" rtlCol="0">
            <a:spAutoFit/>
          </a:bodyPr>
          <a:lstStyle/>
          <a:p>
            <a:pPr algn="ctr"/>
            <a:r>
              <a:rPr lang="en-US" sz="9900" b="1" dirty="0">
                <a:latin typeface="Lato" panose="020F0502020204030203" pitchFamily="34" charset="0"/>
                <a:ea typeface="Lato" panose="020F0502020204030203" pitchFamily="34" charset="0"/>
                <a:cs typeface="Lato" panose="020F0502020204030203" pitchFamily="34" charset="0"/>
              </a:rPr>
              <a:t>Thank You..</a:t>
            </a:r>
            <a:endParaRPr lang="en-IN" sz="9900" b="1"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78847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3820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Role of Artificial Intelligence in Game Development</a:t>
            </a:r>
            <a:endParaRPr lang="en-US" sz="4450" dirty="0"/>
          </a:p>
        </p:txBody>
      </p:sp>
      <p:sp>
        <p:nvSpPr>
          <p:cNvPr id="4" name="Text 1"/>
          <p:cNvSpPr/>
          <p:nvPr/>
        </p:nvSpPr>
        <p:spPr>
          <a:xfrm>
            <a:off x="6280190" y="3553420"/>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This research project explores the transformative role of Artificial Intelligence (AI) in enhancing game development. It focuses on AI techniques applied to gameplay mechanics, NPC behaviour, environment generation, and player interaction to create dynamic and immersive gaming experiences.</a:t>
            </a:r>
            <a:endParaRPr lang="en-US" sz="1750" dirty="0"/>
          </a:p>
        </p:txBody>
      </p:sp>
      <p:sp>
        <p:nvSpPr>
          <p:cNvPr id="5" name="Text 2"/>
          <p:cNvSpPr/>
          <p:nvPr/>
        </p:nvSpPr>
        <p:spPr>
          <a:xfrm>
            <a:off x="6280190" y="530268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Technologies like Python, HTML, JavaScript, and AI engines such as Stockfish and Lc0 were integrated to develop an intelligent chess game with real-time adaptive decision-making and multiplayer capabilities.</a:t>
            </a:r>
            <a:endParaRPr lang="en-US" sz="1750" dirty="0"/>
          </a:p>
        </p:txBody>
      </p:sp>
      <p:sp>
        <p:nvSpPr>
          <p:cNvPr id="6" name="Arrow: Right 5">
            <a:extLst>
              <a:ext uri="{FF2B5EF4-FFF2-40B4-BE49-F238E27FC236}">
                <a16:creationId xmlns:a16="http://schemas.microsoft.com/office/drawing/2014/main" id="{7BD91965-DA09-4334-BA34-43839D10D8DE}"/>
              </a:ext>
            </a:extLst>
          </p:cNvPr>
          <p:cNvSpPr/>
          <p:nvPr/>
        </p:nvSpPr>
        <p:spPr>
          <a:xfrm>
            <a:off x="12597205" y="7637929"/>
            <a:ext cx="2033195" cy="6992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1163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Introduction and Problem Statement</a:t>
            </a:r>
            <a:endParaRPr lang="en-US" sz="4450" dirty="0"/>
          </a:p>
        </p:txBody>
      </p:sp>
      <p:sp>
        <p:nvSpPr>
          <p:cNvPr id="4" name="Shape 1"/>
          <p:cNvSpPr/>
          <p:nvPr/>
        </p:nvSpPr>
        <p:spPr>
          <a:xfrm>
            <a:off x="793790" y="2469356"/>
            <a:ext cx="3664863" cy="2773799"/>
          </a:xfrm>
          <a:prstGeom prst="roundRect">
            <a:avLst>
              <a:gd name="adj" fmla="val 3435"/>
            </a:avLst>
          </a:prstGeom>
          <a:solidFill>
            <a:srgbClr val="E8E8E3"/>
          </a:solidFill>
          <a:ln w="7620">
            <a:solidFill>
              <a:srgbClr val="CECEC9"/>
            </a:solidFill>
            <a:prstDash val="solid"/>
          </a:ln>
        </p:spPr>
      </p:sp>
      <p:sp>
        <p:nvSpPr>
          <p:cNvPr id="5" name="Text 2"/>
          <p:cNvSpPr/>
          <p:nvPr/>
        </p:nvSpPr>
        <p:spPr>
          <a:xfrm>
            <a:off x="1028224" y="270379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Introduction</a:t>
            </a:r>
            <a:endParaRPr lang="en-US" sz="2200" dirty="0"/>
          </a:p>
        </p:txBody>
      </p:sp>
      <p:sp>
        <p:nvSpPr>
          <p:cNvPr id="6" name="Text 3"/>
          <p:cNvSpPr/>
          <p:nvPr/>
        </p:nvSpPr>
        <p:spPr>
          <a:xfrm>
            <a:off x="1028224" y="3194209"/>
            <a:ext cx="3195995"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AI has revolutionized game design by enabling adaptive environments, intelligent NPCs, and immersive gameplay that responds to player actions.</a:t>
            </a:r>
            <a:endParaRPr lang="en-US" sz="1750" dirty="0"/>
          </a:p>
        </p:txBody>
      </p:sp>
      <p:sp>
        <p:nvSpPr>
          <p:cNvPr id="7" name="Shape 4"/>
          <p:cNvSpPr/>
          <p:nvPr/>
        </p:nvSpPr>
        <p:spPr>
          <a:xfrm>
            <a:off x="4685467" y="2469356"/>
            <a:ext cx="3664863" cy="2773799"/>
          </a:xfrm>
          <a:prstGeom prst="roundRect">
            <a:avLst>
              <a:gd name="adj" fmla="val 3435"/>
            </a:avLst>
          </a:prstGeom>
          <a:solidFill>
            <a:srgbClr val="E8E8E3"/>
          </a:solidFill>
          <a:ln w="7620">
            <a:solidFill>
              <a:srgbClr val="CECEC9"/>
            </a:solidFill>
            <a:prstDash val="solid"/>
          </a:ln>
        </p:spPr>
      </p:sp>
      <p:sp>
        <p:nvSpPr>
          <p:cNvPr id="8" name="Text 5"/>
          <p:cNvSpPr/>
          <p:nvPr/>
        </p:nvSpPr>
        <p:spPr>
          <a:xfrm>
            <a:off x="4919901" y="270379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Problem Statement</a:t>
            </a:r>
            <a:endParaRPr lang="en-US" sz="2200" dirty="0"/>
          </a:p>
        </p:txBody>
      </p:sp>
      <p:sp>
        <p:nvSpPr>
          <p:cNvPr id="9" name="Text 6"/>
          <p:cNvSpPr/>
          <p:nvPr/>
        </p:nvSpPr>
        <p:spPr>
          <a:xfrm>
            <a:off x="4919901" y="3194209"/>
            <a:ext cx="3195995"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Traditional games often have scripted, predictable AI with limited personalization and static mechanics, reducing player engagement over time.</a:t>
            </a:r>
            <a:endParaRPr lang="en-US" sz="1750" dirty="0"/>
          </a:p>
        </p:txBody>
      </p:sp>
      <p:sp>
        <p:nvSpPr>
          <p:cNvPr id="10" name="Shape 7"/>
          <p:cNvSpPr/>
          <p:nvPr/>
        </p:nvSpPr>
        <p:spPr>
          <a:xfrm>
            <a:off x="793790" y="5469969"/>
            <a:ext cx="7556421" cy="2047994"/>
          </a:xfrm>
          <a:prstGeom prst="roundRect">
            <a:avLst>
              <a:gd name="adj" fmla="val 4652"/>
            </a:avLst>
          </a:prstGeom>
          <a:solidFill>
            <a:srgbClr val="E8E8E3"/>
          </a:solidFill>
          <a:ln w="7620">
            <a:solidFill>
              <a:srgbClr val="CECEC9"/>
            </a:solidFill>
            <a:prstDash val="solid"/>
          </a:ln>
        </p:spPr>
      </p:sp>
      <p:sp>
        <p:nvSpPr>
          <p:cNvPr id="11" name="Text 8"/>
          <p:cNvSpPr/>
          <p:nvPr/>
        </p:nvSpPr>
        <p:spPr>
          <a:xfrm>
            <a:off x="1028224" y="57044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Project Aim</a:t>
            </a:r>
            <a:endParaRPr lang="en-US" sz="2200" dirty="0"/>
          </a:p>
        </p:txBody>
      </p:sp>
      <p:sp>
        <p:nvSpPr>
          <p:cNvPr id="12" name="Text 9"/>
          <p:cNvSpPr/>
          <p:nvPr/>
        </p:nvSpPr>
        <p:spPr>
          <a:xfrm>
            <a:off x="1028224" y="6194822"/>
            <a:ext cx="708755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To develop a smart AI-powered game system using Stockfish, Lc0, Python, and web technologies that delivers dynamic, strategic, and personalized gameplay.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7235" y="579596"/>
            <a:ext cx="5265896" cy="658178"/>
          </a:xfrm>
          <a:prstGeom prst="rect">
            <a:avLst/>
          </a:prstGeom>
          <a:noFill/>
          <a:ln/>
        </p:spPr>
        <p:txBody>
          <a:bodyPr wrap="none" lIns="0" tIns="0" rIns="0" bIns="0" rtlCol="0" anchor="t"/>
          <a:lstStyle/>
          <a:p>
            <a:pPr marL="0" indent="0" algn="l">
              <a:lnSpc>
                <a:spcPts val="5150"/>
              </a:lnSpc>
              <a:buNone/>
            </a:pPr>
            <a:r>
              <a:rPr lang="en-US" sz="4100" dirty="0">
                <a:solidFill>
                  <a:srgbClr val="312F2B"/>
                </a:solidFill>
                <a:latin typeface="Gelasio" pitchFamily="34" charset="0"/>
                <a:ea typeface="Gelasio" pitchFamily="34" charset="-122"/>
                <a:cs typeface="Gelasio" pitchFamily="34" charset="-120"/>
              </a:rPr>
              <a:t>Research Objectives</a:t>
            </a:r>
            <a:endParaRPr lang="en-US" sz="4100" dirty="0"/>
          </a:p>
        </p:txBody>
      </p:sp>
      <p:sp>
        <p:nvSpPr>
          <p:cNvPr id="4" name="Shape 1"/>
          <p:cNvSpPr/>
          <p:nvPr/>
        </p:nvSpPr>
        <p:spPr>
          <a:xfrm>
            <a:off x="737235" y="1790581"/>
            <a:ext cx="473869" cy="473869"/>
          </a:xfrm>
          <a:prstGeom prst="roundRect">
            <a:avLst>
              <a:gd name="adj" fmla="val 18669"/>
            </a:avLst>
          </a:prstGeom>
          <a:solidFill>
            <a:srgbClr val="E8E8E3"/>
          </a:solidFill>
          <a:ln w="7620">
            <a:solidFill>
              <a:srgbClr val="CECEC9"/>
            </a:solidFill>
            <a:prstDash val="solid"/>
          </a:ln>
        </p:spPr>
      </p:sp>
      <p:sp>
        <p:nvSpPr>
          <p:cNvPr id="5" name="Text 2"/>
          <p:cNvSpPr/>
          <p:nvPr/>
        </p:nvSpPr>
        <p:spPr>
          <a:xfrm>
            <a:off x="816233" y="1830050"/>
            <a:ext cx="315873" cy="394930"/>
          </a:xfrm>
          <a:prstGeom prst="rect">
            <a:avLst/>
          </a:prstGeom>
          <a:noFill/>
          <a:ln/>
        </p:spPr>
        <p:txBody>
          <a:bodyPr wrap="none" lIns="0" tIns="0" rIns="0" bIns="0" rtlCol="0" anchor="t"/>
          <a:lstStyle/>
          <a:p>
            <a:pPr marL="0" indent="0" algn="ctr">
              <a:lnSpc>
                <a:spcPts val="2450"/>
              </a:lnSpc>
              <a:buNone/>
            </a:pPr>
            <a:r>
              <a:rPr lang="en-US" sz="2450" dirty="0">
                <a:solidFill>
                  <a:srgbClr val="272525"/>
                </a:solidFill>
                <a:latin typeface="Gelasio" pitchFamily="34" charset="0"/>
                <a:ea typeface="Gelasio" pitchFamily="34" charset="-122"/>
                <a:cs typeface="Gelasio" pitchFamily="34" charset="-120"/>
              </a:rPr>
              <a:t>1</a:t>
            </a:r>
            <a:endParaRPr lang="en-US" sz="2450" dirty="0"/>
          </a:p>
        </p:txBody>
      </p:sp>
      <p:sp>
        <p:nvSpPr>
          <p:cNvPr id="6" name="Text 3"/>
          <p:cNvSpPr/>
          <p:nvPr/>
        </p:nvSpPr>
        <p:spPr>
          <a:xfrm>
            <a:off x="1421725" y="1790581"/>
            <a:ext cx="3719274" cy="328970"/>
          </a:xfrm>
          <a:prstGeom prst="rect">
            <a:avLst/>
          </a:prstGeom>
          <a:noFill/>
          <a:ln/>
        </p:spPr>
        <p:txBody>
          <a:bodyPr wrap="none" lIns="0" tIns="0" rIns="0" bIns="0" rtlCol="0" anchor="t"/>
          <a:lstStyle/>
          <a:p>
            <a:pPr marL="0" indent="0" algn="l">
              <a:lnSpc>
                <a:spcPts val="2550"/>
              </a:lnSpc>
              <a:buNone/>
            </a:pPr>
            <a:r>
              <a:rPr lang="en-US" sz="2050" dirty="0">
                <a:solidFill>
                  <a:srgbClr val="272525"/>
                </a:solidFill>
                <a:latin typeface="Gelasio" pitchFamily="34" charset="0"/>
                <a:ea typeface="Gelasio" pitchFamily="34" charset="-122"/>
                <a:cs typeface="Gelasio" pitchFamily="34" charset="-120"/>
              </a:rPr>
              <a:t>Develop AI-Based Game Engine</a:t>
            </a:r>
            <a:endParaRPr lang="en-US" sz="2050" dirty="0"/>
          </a:p>
        </p:txBody>
      </p:sp>
      <p:sp>
        <p:nvSpPr>
          <p:cNvPr id="7" name="Text 4"/>
          <p:cNvSpPr/>
          <p:nvPr/>
        </p:nvSpPr>
        <p:spPr>
          <a:xfrm>
            <a:off x="1421725" y="2245876"/>
            <a:ext cx="6985040" cy="673894"/>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Integrate Stockfish and Lc0 to simulate intelligent opponents with real-time strategic decisions.</a:t>
            </a:r>
            <a:endParaRPr lang="en-US" sz="1650" dirty="0"/>
          </a:p>
        </p:txBody>
      </p:sp>
      <p:sp>
        <p:nvSpPr>
          <p:cNvPr id="8" name="Shape 5"/>
          <p:cNvSpPr/>
          <p:nvPr/>
        </p:nvSpPr>
        <p:spPr>
          <a:xfrm>
            <a:off x="737235" y="3367326"/>
            <a:ext cx="473869" cy="473869"/>
          </a:xfrm>
          <a:prstGeom prst="roundRect">
            <a:avLst>
              <a:gd name="adj" fmla="val 18669"/>
            </a:avLst>
          </a:prstGeom>
          <a:solidFill>
            <a:srgbClr val="E8E8E3"/>
          </a:solidFill>
          <a:ln w="7620">
            <a:solidFill>
              <a:srgbClr val="CECEC9"/>
            </a:solidFill>
            <a:prstDash val="solid"/>
          </a:ln>
        </p:spPr>
      </p:sp>
      <p:sp>
        <p:nvSpPr>
          <p:cNvPr id="9" name="Text 6"/>
          <p:cNvSpPr/>
          <p:nvPr/>
        </p:nvSpPr>
        <p:spPr>
          <a:xfrm>
            <a:off x="816233" y="3406795"/>
            <a:ext cx="315873" cy="394930"/>
          </a:xfrm>
          <a:prstGeom prst="rect">
            <a:avLst/>
          </a:prstGeom>
          <a:noFill/>
          <a:ln/>
        </p:spPr>
        <p:txBody>
          <a:bodyPr wrap="none" lIns="0" tIns="0" rIns="0" bIns="0" rtlCol="0" anchor="t"/>
          <a:lstStyle/>
          <a:p>
            <a:pPr marL="0" indent="0" algn="ctr">
              <a:lnSpc>
                <a:spcPts val="2450"/>
              </a:lnSpc>
              <a:buNone/>
            </a:pPr>
            <a:r>
              <a:rPr lang="en-US" sz="2450" dirty="0">
                <a:solidFill>
                  <a:srgbClr val="272525"/>
                </a:solidFill>
                <a:latin typeface="Gelasio" pitchFamily="34" charset="0"/>
                <a:ea typeface="Gelasio" pitchFamily="34" charset="-122"/>
                <a:cs typeface="Gelasio" pitchFamily="34" charset="-120"/>
              </a:rPr>
              <a:t>2</a:t>
            </a:r>
            <a:endParaRPr lang="en-US" sz="2450" dirty="0"/>
          </a:p>
        </p:txBody>
      </p:sp>
      <p:sp>
        <p:nvSpPr>
          <p:cNvPr id="10" name="Text 7"/>
          <p:cNvSpPr/>
          <p:nvPr/>
        </p:nvSpPr>
        <p:spPr>
          <a:xfrm>
            <a:off x="1421725" y="3367326"/>
            <a:ext cx="4158615" cy="328970"/>
          </a:xfrm>
          <a:prstGeom prst="rect">
            <a:avLst/>
          </a:prstGeom>
          <a:noFill/>
          <a:ln/>
        </p:spPr>
        <p:txBody>
          <a:bodyPr wrap="none" lIns="0" tIns="0" rIns="0" bIns="0" rtlCol="0" anchor="t"/>
          <a:lstStyle/>
          <a:p>
            <a:pPr marL="0" indent="0" algn="l">
              <a:lnSpc>
                <a:spcPts val="2550"/>
              </a:lnSpc>
              <a:buNone/>
            </a:pPr>
            <a:r>
              <a:rPr lang="en-US" sz="2050" dirty="0">
                <a:solidFill>
                  <a:srgbClr val="272525"/>
                </a:solidFill>
                <a:latin typeface="Gelasio" pitchFamily="34" charset="0"/>
                <a:ea typeface="Gelasio" pitchFamily="34" charset="-122"/>
                <a:cs typeface="Gelasio" pitchFamily="34" charset="-120"/>
              </a:rPr>
              <a:t>Implement Smart Decision Systems</a:t>
            </a:r>
            <a:endParaRPr lang="en-US" sz="2050" dirty="0"/>
          </a:p>
        </p:txBody>
      </p:sp>
      <p:sp>
        <p:nvSpPr>
          <p:cNvPr id="11" name="Text 8"/>
          <p:cNvSpPr/>
          <p:nvPr/>
        </p:nvSpPr>
        <p:spPr>
          <a:xfrm>
            <a:off x="1421725" y="3822621"/>
            <a:ext cx="6985040" cy="673894"/>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Use AI algorithms like Minimax and behaviour trees for adaptive gameplay responding to player actions.</a:t>
            </a:r>
            <a:endParaRPr lang="en-US" sz="1650" dirty="0"/>
          </a:p>
        </p:txBody>
      </p:sp>
      <p:sp>
        <p:nvSpPr>
          <p:cNvPr id="12" name="Shape 9"/>
          <p:cNvSpPr/>
          <p:nvPr/>
        </p:nvSpPr>
        <p:spPr>
          <a:xfrm>
            <a:off x="737235" y="4944070"/>
            <a:ext cx="473869" cy="473869"/>
          </a:xfrm>
          <a:prstGeom prst="roundRect">
            <a:avLst>
              <a:gd name="adj" fmla="val 18669"/>
            </a:avLst>
          </a:prstGeom>
          <a:solidFill>
            <a:srgbClr val="E8E8E3"/>
          </a:solidFill>
          <a:ln w="7620">
            <a:solidFill>
              <a:srgbClr val="CECEC9"/>
            </a:solidFill>
            <a:prstDash val="solid"/>
          </a:ln>
        </p:spPr>
      </p:sp>
      <p:sp>
        <p:nvSpPr>
          <p:cNvPr id="13" name="Text 10"/>
          <p:cNvSpPr/>
          <p:nvPr/>
        </p:nvSpPr>
        <p:spPr>
          <a:xfrm>
            <a:off x="816233" y="4983540"/>
            <a:ext cx="315873" cy="394930"/>
          </a:xfrm>
          <a:prstGeom prst="rect">
            <a:avLst/>
          </a:prstGeom>
          <a:noFill/>
          <a:ln/>
        </p:spPr>
        <p:txBody>
          <a:bodyPr wrap="none" lIns="0" tIns="0" rIns="0" bIns="0" rtlCol="0" anchor="t"/>
          <a:lstStyle/>
          <a:p>
            <a:pPr marL="0" indent="0" algn="ctr">
              <a:lnSpc>
                <a:spcPts val="2450"/>
              </a:lnSpc>
              <a:buNone/>
            </a:pPr>
            <a:r>
              <a:rPr lang="en-US" sz="2450" dirty="0">
                <a:solidFill>
                  <a:srgbClr val="272525"/>
                </a:solidFill>
                <a:latin typeface="Gelasio" pitchFamily="34" charset="0"/>
                <a:ea typeface="Gelasio" pitchFamily="34" charset="-122"/>
                <a:cs typeface="Gelasio" pitchFamily="34" charset="-120"/>
              </a:rPr>
              <a:t>3</a:t>
            </a:r>
            <a:endParaRPr lang="en-US" sz="2450" dirty="0"/>
          </a:p>
        </p:txBody>
      </p:sp>
      <p:sp>
        <p:nvSpPr>
          <p:cNvPr id="14" name="Text 11"/>
          <p:cNvSpPr/>
          <p:nvPr/>
        </p:nvSpPr>
        <p:spPr>
          <a:xfrm>
            <a:off x="1421725" y="4944070"/>
            <a:ext cx="3065621" cy="328970"/>
          </a:xfrm>
          <a:prstGeom prst="rect">
            <a:avLst/>
          </a:prstGeom>
          <a:noFill/>
          <a:ln/>
        </p:spPr>
        <p:txBody>
          <a:bodyPr wrap="none" lIns="0" tIns="0" rIns="0" bIns="0" rtlCol="0" anchor="t"/>
          <a:lstStyle/>
          <a:p>
            <a:pPr marL="0" indent="0" algn="l">
              <a:lnSpc>
                <a:spcPts val="2550"/>
              </a:lnSpc>
              <a:buNone/>
            </a:pPr>
            <a:r>
              <a:rPr lang="en-US" sz="2050" dirty="0">
                <a:solidFill>
                  <a:srgbClr val="272525"/>
                </a:solidFill>
                <a:latin typeface="Gelasio" pitchFamily="34" charset="0"/>
                <a:ea typeface="Gelasio" pitchFamily="34" charset="-122"/>
                <a:cs typeface="Gelasio" pitchFamily="34" charset="-120"/>
              </a:rPr>
              <a:t>Build Interactive Interface</a:t>
            </a:r>
            <a:endParaRPr lang="en-US" sz="2050" dirty="0"/>
          </a:p>
        </p:txBody>
      </p:sp>
      <p:sp>
        <p:nvSpPr>
          <p:cNvPr id="15" name="Text 12"/>
          <p:cNvSpPr/>
          <p:nvPr/>
        </p:nvSpPr>
        <p:spPr>
          <a:xfrm>
            <a:off x="1421725" y="5399365"/>
            <a:ext cx="6985040" cy="673894"/>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Create a responsive browser-based UI with HTML, CSS, and JavaScript for engaging user experience.</a:t>
            </a:r>
            <a:endParaRPr lang="en-US" sz="1650" dirty="0"/>
          </a:p>
        </p:txBody>
      </p:sp>
      <p:sp>
        <p:nvSpPr>
          <p:cNvPr id="16" name="Shape 13"/>
          <p:cNvSpPr/>
          <p:nvPr/>
        </p:nvSpPr>
        <p:spPr>
          <a:xfrm>
            <a:off x="737235" y="6520815"/>
            <a:ext cx="473869" cy="473869"/>
          </a:xfrm>
          <a:prstGeom prst="roundRect">
            <a:avLst>
              <a:gd name="adj" fmla="val 18669"/>
            </a:avLst>
          </a:prstGeom>
          <a:solidFill>
            <a:srgbClr val="E8E8E3"/>
          </a:solidFill>
          <a:ln w="7620">
            <a:solidFill>
              <a:srgbClr val="CECEC9"/>
            </a:solidFill>
            <a:prstDash val="solid"/>
          </a:ln>
        </p:spPr>
      </p:sp>
      <p:sp>
        <p:nvSpPr>
          <p:cNvPr id="17" name="Text 14"/>
          <p:cNvSpPr/>
          <p:nvPr/>
        </p:nvSpPr>
        <p:spPr>
          <a:xfrm>
            <a:off x="816233" y="6560284"/>
            <a:ext cx="315873" cy="394930"/>
          </a:xfrm>
          <a:prstGeom prst="rect">
            <a:avLst/>
          </a:prstGeom>
          <a:noFill/>
          <a:ln/>
        </p:spPr>
        <p:txBody>
          <a:bodyPr wrap="none" lIns="0" tIns="0" rIns="0" bIns="0" rtlCol="0" anchor="t"/>
          <a:lstStyle/>
          <a:p>
            <a:pPr marL="0" indent="0" algn="ctr">
              <a:lnSpc>
                <a:spcPts val="2450"/>
              </a:lnSpc>
              <a:buNone/>
            </a:pPr>
            <a:r>
              <a:rPr lang="en-US" sz="2450" dirty="0">
                <a:solidFill>
                  <a:srgbClr val="272525"/>
                </a:solidFill>
                <a:latin typeface="Gelasio" pitchFamily="34" charset="0"/>
                <a:ea typeface="Gelasio" pitchFamily="34" charset="-122"/>
                <a:cs typeface="Gelasio" pitchFamily="34" charset="-120"/>
              </a:rPr>
              <a:t>4</a:t>
            </a:r>
            <a:endParaRPr lang="en-US" sz="2450" dirty="0"/>
          </a:p>
        </p:txBody>
      </p:sp>
      <p:sp>
        <p:nvSpPr>
          <p:cNvPr id="18" name="Text 15"/>
          <p:cNvSpPr/>
          <p:nvPr/>
        </p:nvSpPr>
        <p:spPr>
          <a:xfrm>
            <a:off x="1421725" y="6520815"/>
            <a:ext cx="2702600" cy="328970"/>
          </a:xfrm>
          <a:prstGeom prst="rect">
            <a:avLst/>
          </a:prstGeom>
          <a:noFill/>
          <a:ln/>
        </p:spPr>
        <p:txBody>
          <a:bodyPr wrap="none" lIns="0" tIns="0" rIns="0" bIns="0" rtlCol="0" anchor="t"/>
          <a:lstStyle/>
          <a:p>
            <a:pPr marL="0" indent="0" algn="l">
              <a:lnSpc>
                <a:spcPts val="2550"/>
              </a:lnSpc>
              <a:buNone/>
            </a:pPr>
            <a:r>
              <a:rPr lang="en-US" sz="2050" dirty="0">
                <a:solidFill>
                  <a:srgbClr val="272525"/>
                </a:solidFill>
                <a:latin typeface="Gelasio" pitchFamily="34" charset="0"/>
                <a:ea typeface="Gelasio" pitchFamily="34" charset="-122"/>
                <a:cs typeface="Gelasio" pitchFamily="34" charset="-120"/>
              </a:rPr>
              <a:t>Enable Remote Testing</a:t>
            </a:r>
            <a:endParaRPr lang="en-US" sz="2050" dirty="0"/>
          </a:p>
        </p:txBody>
      </p:sp>
      <p:sp>
        <p:nvSpPr>
          <p:cNvPr id="19" name="Text 16"/>
          <p:cNvSpPr/>
          <p:nvPr/>
        </p:nvSpPr>
        <p:spPr>
          <a:xfrm>
            <a:off x="1421725" y="6976110"/>
            <a:ext cx="6985040" cy="673894"/>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Use Ngrok for secure tunnels allowing real-time multiplayer testing and remote access.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999893"/>
            <a:ext cx="7244239"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Literature Review Highlights</a:t>
            </a:r>
            <a:endParaRPr lang="en-US" sz="4450" dirty="0"/>
          </a:p>
        </p:txBody>
      </p:sp>
      <p:sp>
        <p:nvSpPr>
          <p:cNvPr id="3" name="Text 1"/>
          <p:cNvSpPr/>
          <p:nvPr/>
        </p:nvSpPr>
        <p:spPr>
          <a:xfrm>
            <a:off x="793790" y="32756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AI in Games Survey</a:t>
            </a:r>
            <a:endParaRPr lang="en-US" sz="2200" dirty="0"/>
          </a:p>
        </p:txBody>
      </p:sp>
      <p:sp>
        <p:nvSpPr>
          <p:cNvPr id="4" name="Text 2"/>
          <p:cNvSpPr/>
          <p:nvPr/>
        </p:nvSpPr>
        <p:spPr>
          <a:xfrm>
            <a:off x="793790" y="3856792"/>
            <a:ext cx="2845594"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Explores AI techniques like adaptive difficulty, player modelling, and procedural content generation enhancing immersion.</a:t>
            </a:r>
            <a:endParaRPr lang="en-US" sz="1750" dirty="0"/>
          </a:p>
        </p:txBody>
      </p:sp>
      <p:sp>
        <p:nvSpPr>
          <p:cNvPr id="5" name="Text 3"/>
          <p:cNvSpPr/>
          <p:nvPr/>
        </p:nvSpPr>
        <p:spPr>
          <a:xfrm>
            <a:off x="4200406" y="32756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Stockfish Engine</a:t>
            </a:r>
            <a:endParaRPr lang="en-US" sz="2200" dirty="0"/>
          </a:p>
        </p:txBody>
      </p:sp>
      <p:sp>
        <p:nvSpPr>
          <p:cNvPr id="6" name="Text 4"/>
          <p:cNvSpPr/>
          <p:nvPr/>
        </p:nvSpPr>
        <p:spPr>
          <a:xfrm>
            <a:off x="4200406" y="3856792"/>
            <a:ext cx="2845594"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Powerful chess AI using alpha-beta pruning and heuristics for superhuman gameplay and move evaluation.</a:t>
            </a:r>
            <a:endParaRPr lang="en-US" sz="1750" dirty="0"/>
          </a:p>
        </p:txBody>
      </p:sp>
      <p:sp>
        <p:nvSpPr>
          <p:cNvPr id="7" name="Text 5"/>
          <p:cNvSpPr/>
          <p:nvPr/>
        </p:nvSpPr>
        <p:spPr>
          <a:xfrm>
            <a:off x="7607022" y="3275648"/>
            <a:ext cx="2845594" cy="708660"/>
          </a:xfrm>
          <a:prstGeom prst="rect">
            <a:avLst/>
          </a:prstGeom>
          <a:noFill/>
          <a:ln/>
        </p:spPr>
        <p:txBody>
          <a:bodyPr wrap="squar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Leela Chess Zero (Lc0)</a:t>
            </a:r>
            <a:endParaRPr lang="en-US" sz="2200" dirty="0"/>
          </a:p>
        </p:txBody>
      </p:sp>
      <p:sp>
        <p:nvSpPr>
          <p:cNvPr id="8" name="Text 6"/>
          <p:cNvSpPr/>
          <p:nvPr/>
        </p:nvSpPr>
        <p:spPr>
          <a:xfrm>
            <a:off x="7607022" y="4211122"/>
            <a:ext cx="2845594"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Neural network-based engine learning through self-play, offering human-like strategic decision-making.</a:t>
            </a:r>
            <a:endParaRPr lang="en-US" sz="1750" dirty="0"/>
          </a:p>
        </p:txBody>
      </p:sp>
      <p:sp>
        <p:nvSpPr>
          <p:cNvPr id="9" name="Text 7"/>
          <p:cNvSpPr/>
          <p:nvPr/>
        </p:nvSpPr>
        <p:spPr>
          <a:xfrm>
            <a:off x="11013638" y="3275648"/>
            <a:ext cx="2845594" cy="708660"/>
          </a:xfrm>
          <a:prstGeom prst="rect">
            <a:avLst/>
          </a:prstGeom>
          <a:noFill/>
          <a:ln/>
        </p:spPr>
        <p:txBody>
          <a:bodyPr wrap="squar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AI-Powered Web Games</a:t>
            </a:r>
            <a:endParaRPr lang="en-US" sz="2200" dirty="0"/>
          </a:p>
        </p:txBody>
      </p:sp>
      <p:sp>
        <p:nvSpPr>
          <p:cNvPr id="10" name="Text 8"/>
          <p:cNvSpPr/>
          <p:nvPr/>
        </p:nvSpPr>
        <p:spPr>
          <a:xfrm>
            <a:off x="11013638" y="4211122"/>
            <a:ext cx="2845594"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Discusses Python and JavaScript integration with REST APIs and Ngrok for scalable, real-time AI gameplay.</a:t>
            </a:r>
            <a:endParaRPr lang="en-US" sz="1750" dirty="0"/>
          </a:p>
        </p:txBody>
      </p:sp>
      <p:sp>
        <p:nvSpPr>
          <p:cNvPr id="12" name="Arrow: Right 11">
            <a:extLst>
              <a:ext uri="{FF2B5EF4-FFF2-40B4-BE49-F238E27FC236}">
                <a16:creationId xmlns:a16="http://schemas.microsoft.com/office/drawing/2014/main" id="{DF1E3A5B-98A1-4AD6-9C71-D316C492D535}"/>
              </a:ext>
            </a:extLst>
          </p:cNvPr>
          <p:cNvSpPr/>
          <p:nvPr/>
        </p:nvSpPr>
        <p:spPr>
          <a:xfrm>
            <a:off x="12597205" y="7637929"/>
            <a:ext cx="2033195" cy="7086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2199" y="904042"/>
            <a:ext cx="7322939" cy="603409"/>
          </a:xfrm>
          <a:prstGeom prst="rect">
            <a:avLst/>
          </a:prstGeom>
          <a:noFill/>
          <a:ln/>
        </p:spPr>
        <p:txBody>
          <a:bodyPr wrap="none" lIns="0" tIns="0" rIns="0" bIns="0" rtlCol="0" anchor="t"/>
          <a:lstStyle/>
          <a:p>
            <a:pPr marL="0" indent="0" algn="l">
              <a:lnSpc>
                <a:spcPts val="4750"/>
              </a:lnSpc>
              <a:buNone/>
            </a:pPr>
            <a:r>
              <a:rPr lang="en-US" sz="3800" dirty="0">
                <a:solidFill>
                  <a:srgbClr val="312F2B"/>
                </a:solidFill>
                <a:latin typeface="Gelasio" pitchFamily="34" charset="0"/>
                <a:ea typeface="Gelasio" pitchFamily="34" charset="-122"/>
                <a:cs typeface="Gelasio" pitchFamily="34" charset="-120"/>
              </a:rPr>
              <a:t>Data Collection and Preprocessing</a:t>
            </a:r>
            <a:endParaRPr lang="en-US" sz="3800" dirty="0"/>
          </a:p>
        </p:txBody>
      </p:sp>
      <p:pic>
        <p:nvPicPr>
          <p:cNvPr id="4" name="Image 1" descr="preencoded.png"/>
          <p:cNvPicPr>
            <a:picLocks noChangeAspect="1"/>
          </p:cNvPicPr>
          <p:nvPr/>
        </p:nvPicPr>
        <p:blipFill>
          <a:blip r:embed="rId4"/>
          <a:stretch>
            <a:fillRect/>
          </a:stretch>
        </p:blipFill>
        <p:spPr>
          <a:xfrm>
            <a:off x="6162199" y="1797010"/>
            <a:ext cx="965478" cy="2174319"/>
          </a:xfrm>
          <a:prstGeom prst="rect">
            <a:avLst/>
          </a:prstGeom>
        </p:spPr>
      </p:pic>
      <p:sp>
        <p:nvSpPr>
          <p:cNvPr id="5" name="Text 1"/>
          <p:cNvSpPr/>
          <p:nvPr/>
        </p:nvSpPr>
        <p:spPr>
          <a:xfrm>
            <a:off x="7417237" y="1990011"/>
            <a:ext cx="2413754" cy="301585"/>
          </a:xfrm>
          <a:prstGeom prst="rect">
            <a:avLst/>
          </a:prstGeom>
          <a:noFill/>
          <a:ln/>
        </p:spPr>
        <p:txBody>
          <a:bodyPr wrap="none" lIns="0" tIns="0" rIns="0" bIns="0" rtlCol="0" anchor="t"/>
          <a:lstStyle/>
          <a:p>
            <a:pPr marL="0" indent="0" algn="l">
              <a:lnSpc>
                <a:spcPts val="2350"/>
              </a:lnSpc>
              <a:buNone/>
            </a:pPr>
            <a:r>
              <a:rPr lang="en-US" sz="1900" dirty="0">
                <a:solidFill>
                  <a:srgbClr val="272525"/>
                </a:solidFill>
                <a:latin typeface="Gelasio" pitchFamily="34" charset="0"/>
                <a:ea typeface="Gelasio" pitchFamily="34" charset="-122"/>
                <a:cs typeface="Gelasio" pitchFamily="34" charset="-120"/>
              </a:rPr>
              <a:t>Sources of Data</a:t>
            </a:r>
            <a:endParaRPr lang="en-US" sz="1900" dirty="0"/>
          </a:p>
        </p:txBody>
      </p:sp>
      <p:sp>
        <p:nvSpPr>
          <p:cNvPr id="6" name="Text 2"/>
          <p:cNvSpPr/>
          <p:nvPr/>
        </p:nvSpPr>
        <p:spPr>
          <a:xfrm>
            <a:off x="7417237" y="2407444"/>
            <a:ext cx="6537365" cy="617934"/>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272525"/>
                </a:solidFill>
                <a:latin typeface="Lato" pitchFamily="34" charset="0"/>
                <a:ea typeface="Lato" pitchFamily="34" charset="-122"/>
                <a:cs typeface="Lato" pitchFamily="34" charset="-120"/>
              </a:rPr>
              <a:t>Game databases like OpenAI Gym, Unity Asset Store for NPC behaviours and mechanics.</a:t>
            </a:r>
            <a:endParaRPr lang="en-US" sz="1500" dirty="0"/>
          </a:p>
        </p:txBody>
      </p:sp>
      <p:sp>
        <p:nvSpPr>
          <p:cNvPr id="7" name="Text 3"/>
          <p:cNvSpPr/>
          <p:nvPr/>
        </p:nvSpPr>
        <p:spPr>
          <a:xfrm>
            <a:off x="7417237" y="3092887"/>
            <a:ext cx="6537365" cy="308967"/>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Lato" pitchFamily="34" charset="0"/>
                <a:ea typeface="Lato" pitchFamily="34" charset="-122"/>
                <a:cs typeface="Lato" pitchFamily="34" charset="-120"/>
              </a:rPr>
              <a:t>Player feedback from Steam and Reddit to refine AI decision-making.</a:t>
            </a:r>
            <a:endParaRPr lang="en-US" sz="1500" dirty="0"/>
          </a:p>
        </p:txBody>
      </p:sp>
      <p:sp>
        <p:nvSpPr>
          <p:cNvPr id="8" name="Text 4"/>
          <p:cNvSpPr/>
          <p:nvPr/>
        </p:nvSpPr>
        <p:spPr>
          <a:xfrm>
            <a:off x="7417237" y="3469362"/>
            <a:ext cx="6537365" cy="308967"/>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Lato" pitchFamily="34" charset="0"/>
                <a:ea typeface="Lato" pitchFamily="34" charset="-122"/>
                <a:cs typeface="Lato" pitchFamily="34" charset="-120"/>
              </a:rPr>
              <a:t>Synthetic data simulating in-game scenarios for training AI models.</a:t>
            </a:r>
            <a:endParaRPr lang="en-US" sz="1500" dirty="0"/>
          </a:p>
        </p:txBody>
      </p:sp>
      <p:pic>
        <p:nvPicPr>
          <p:cNvPr id="9" name="Image 2" descr="preencoded.png"/>
          <p:cNvPicPr>
            <a:picLocks noChangeAspect="1"/>
          </p:cNvPicPr>
          <p:nvPr/>
        </p:nvPicPr>
        <p:blipFill>
          <a:blip r:embed="rId5"/>
          <a:stretch>
            <a:fillRect/>
          </a:stretch>
        </p:blipFill>
        <p:spPr>
          <a:xfrm>
            <a:off x="6162199" y="3971330"/>
            <a:ext cx="965478" cy="1865352"/>
          </a:xfrm>
          <a:prstGeom prst="rect">
            <a:avLst/>
          </a:prstGeom>
        </p:spPr>
      </p:pic>
      <p:sp>
        <p:nvSpPr>
          <p:cNvPr id="10" name="Text 5"/>
          <p:cNvSpPr/>
          <p:nvPr/>
        </p:nvSpPr>
        <p:spPr>
          <a:xfrm>
            <a:off x="7417237" y="4164330"/>
            <a:ext cx="2413754" cy="301585"/>
          </a:xfrm>
          <a:prstGeom prst="rect">
            <a:avLst/>
          </a:prstGeom>
          <a:noFill/>
          <a:ln/>
        </p:spPr>
        <p:txBody>
          <a:bodyPr wrap="none" lIns="0" tIns="0" rIns="0" bIns="0" rtlCol="0" anchor="t"/>
          <a:lstStyle/>
          <a:p>
            <a:pPr marL="0" indent="0" algn="l">
              <a:lnSpc>
                <a:spcPts val="2350"/>
              </a:lnSpc>
              <a:buNone/>
            </a:pPr>
            <a:r>
              <a:rPr lang="en-US" sz="1900" dirty="0">
                <a:solidFill>
                  <a:srgbClr val="272525"/>
                </a:solidFill>
                <a:latin typeface="Gelasio" pitchFamily="34" charset="0"/>
                <a:ea typeface="Gelasio" pitchFamily="34" charset="-122"/>
                <a:cs typeface="Gelasio" pitchFamily="34" charset="-120"/>
              </a:rPr>
              <a:t>Data Types Collected</a:t>
            </a:r>
            <a:endParaRPr lang="en-US" sz="1900" dirty="0"/>
          </a:p>
        </p:txBody>
      </p:sp>
      <p:sp>
        <p:nvSpPr>
          <p:cNvPr id="11" name="Text 6"/>
          <p:cNvSpPr/>
          <p:nvPr/>
        </p:nvSpPr>
        <p:spPr>
          <a:xfrm>
            <a:off x="7417237" y="4581763"/>
            <a:ext cx="6537365" cy="308967"/>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Lato" pitchFamily="34" charset="0"/>
                <a:ea typeface="Lato" pitchFamily="34" charset="-122"/>
                <a:cs typeface="Lato" pitchFamily="34" charset="-120"/>
              </a:rPr>
              <a:t>Player behaviours and decision patterns.</a:t>
            </a:r>
            <a:endParaRPr lang="en-US" sz="1500" dirty="0"/>
          </a:p>
        </p:txBody>
      </p:sp>
      <p:sp>
        <p:nvSpPr>
          <p:cNvPr id="12" name="Text 7"/>
          <p:cNvSpPr/>
          <p:nvPr/>
        </p:nvSpPr>
        <p:spPr>
          <a:xfrm>
            <a:off x="7427995" y="4958239"/>
            <a:ext cx="6537365" cy="308967"/>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Lato" pitchFamily="34" charset="0"/>
                <a:ea typeface="Lato" pitchFamily="34" charset="-122"/>
                <a:cs typeface="Lato" pitchFamily="34" charset="-120"/>
              </a:rPr>
              <a:t>Game mechanics and interaction rules.</a:t>
            </a:r>
            <a:endParaRPr lang="en-US" sz="1500" dirty="0"/>
          </a:p>
        </p:txBody>
      </p:sp>
      <p:sp>
        <p:nvSpPr>
          <p:cNvPr id="13" name="Text 8"/>
          <p:cNvSpPr/>
          <p:nvPr/>
        </p:nvSpPr>
        <p:spPr>
          <a:xfrm>
            <a:off x="7417237" y="5334714"/>
            <a:ext cx="6537365" cy="308967"/>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Lato" pitchFamily="34" charset="0"/>
                <a:ea typeface="Lato" pitchFamily="34" charset="-122"/>
                <a:cs typeface="Lato" pitchFamily="34" charset="-120"/>
              </a:rPr>
              <a:t>AI performance and game event logs.</a:t>
            </a:r>
            <a:endParaRPr lang="en-US" sz="1500" dirty="0"/>
          </a:p>
        </p:txBody>
      </p:sp>
      <p:pic>
        <p:nvPicPr>
          <p:cNvPr id="14" name="Image 3" descr="preencoded.png"/>
          <p:cNvPicPr>
            <a:picLocks noChangeAspect="1"/>
          </p:cNvPicPr>
          <p:nvPr/>
        </p:nvPicPr>
        <p:blipFill>
          <a:blip r:embed="rId6"/>
          <a:stretch>
            <a:fillRect/>
          </a:stretch>
        </p:blipFill>
        <p:spPr>
          <a:xfrm>
            <a:off x="6162199" y="5836682"/>
            <a:ext cx="965478" cy="1488877"/>
          </a:xfrm>
          <a:prstGeom prst="rect">
            <a:avLst/>
          </a:prstGeom>
        </p:spPr>
      </p:pic>
      <p:sp>
        <p:nvSpPr>
          <p:cNvPr id="15" name="Text 9"/>
          <p:cNvSpPr/>
          <p:nvPr/>
        </p:nvSpPr>
        <p:spPr>
          <a:xfrm>
            <a:off x="7417237" y="6029682"/>
            <a:ext cx="2413754" cy="301585"/>
          </a:xfrm>
          <a:prstGeom prst="rect">
            <a:avLst/>
          </a:prstGeom>
          <a:noFill/>
          <a:ln/>
        </p:spPr>
        <p:txBody>
          <a:bodyPr wrap="none" lIns="0" tIns="0" rIns="0" bIns="0" rtlCol="0" anchor="t"/>
          <a:lstStyle/>
          <a:p>
            <a:pPr marL="0" indent="0" algn="l">
              <a:lnSpc>
                <a:spcPts val="2350"/>
              </a:lnSpc>
              <a:buNone/>
            </a:pPr>
            <a:r>
              <a:rPr lang="en-US" sz="1900" dirty="0">
                <a:solidFill>
                  <a:srgbClr val="272525"/>
                </a:solidFill>
                <a:latin typeface="Gelasio" pitchFamily="34" charset="0"/>
                <a:ea typeface="Gelasio" pitchFamily="34" charset="-122"/>
                <a:cs typeface="Gelasio" pitchFamily="34" charset="-120"/>
              </a:rPr>
              <a:t>Preprocessing Steps</a:t>
            </a:r>
            <a:endParaRPr lang="en-US" sz="1900" dirty="0"/>
          </a:p>
        </p:txBody>
      </p:sp>
      <p:sp>
        <p:nvSpPr>
          <p:cNvPr id="16" name="Text 10"/>
          <p:cNvSpPr/>
          <p:nvPr/>
        </p:nvSpPr>
        <p:spPr>
          <a:xfrm>
            <a:off x="7417237" y="6447115"/>
            <a:ext cx="6537365" cy="308967"/>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Lato" pitchFamily="34" charset="0"/>
                <a:ea typeface="Lato" pitchFamily="34" charset="-122"/>
                <a:cs typeface="Lato" pitchFamily="34" charset="-120"/>
              </a:rPr>
              <a:t>Normalization and outlier removal for data consistency.</a:t>
            </a:r>
            <a:endParaRPr lang="en-US" sz="1500" dirty="0"/>
          </a:p>
        </p:txBody>
      </p:sp>
      <p:sp>
        <p:nvSpPr>
          <p:cNvPr id="17" name="Text 11"/>
          <p:cNvSpPr/>
          <p:nvPr/>
        </p:nvSpPr>
        <p:spPr>
          <a:xfrm>
            <a:off x="7417237" y="6823591"/>
            <a:ext cx="6537365" cy="308967"/>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Lato" pitchFamily="34" charset="0"/>
                <a:ea typeface="Lato" pitchFamily="34" charset="-122"/>
                <a:cs typeface="Lato" pitchFamily="34" charset="-120"/>
              </a:rPr>
              <a:t>Data augmentation and tokenization for narrative processing.</a:t>
            </a:r>
            <a:endParaRPr lang="en-US" sz="1500" dirty="0"/>
          </a:p>
        </p:txBody>
      </p:sp>
      <p:sp>
        <p:nvSpPr>
          <p:cNvPr id="18" name="Arrow: Right 17">
            <a:extLst>
              <a:ext uri="{FF2B5EF4-FFF2-40B4-BE49-F238E27FC236}">
                <a16:creationId xmlns:a16="http://schemas.microsoft.com/office/drawing/2014/main" id="{BBD6232D-6F28-4441-858A-31AFAB86ED4C}"/>
              </a:ext>
            </a:extLst>
          </p:cNvPr>
          <p:cNvSpPr/>
          <p:nvPr/>
        </p:nvSpPr>
        <p:spPr>
          <a:xfrm>
            <a:off x="12597205" y="7637929"/>
            <a:ext cx="2033195" cy="6777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358509"/>
            <a:ext cx="10204252"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Working Model and System Architecture</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System Architecture</a:t>
            </a:r>
            <a:endParaRPr lang="en-US" sz="2200" dirty="0"/>
          </a:p>
        </p:txBody>
      </p:sp>
      <p:sp>
        <p:nvSpPr>
          <p:cNvPr id="4" name="Text 2"/>
          <p:cNvSpPr/>
          <p:nvPr/>
        </p:nvSpPr>
        <p:spPr>
          <a:xfrm>
            <a:off x="793790" y="4215408"/>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Modular design combining frontend interface with backend AI logic for smooth, intelligent gameplay.</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Functional Workflow</a:t>
            </a:r>
            <a:endParaRPr lang="en-US" sz="2200" dirty="0"/>
          </a:p>
        </p:txBody>
      </p:sp>
      <p:sp>
        <p:nvSpPr>
          <p:cNvPr id="6" name="Text 4"/>
          <p:cNvSpPr/>
          <p:nvPr/>
        </p:nvSpPr>
        <p:spPr>
          <a:xfrm>
            <a:off x="5332928" y="4215408"/>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Users interact via web UI; AI engines process moves and provide real-time responses and commentary.</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Communication Flow</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Sequence diagrams illustrate data exchange between user inputs, AI decision modules, and game state updates.</a:t>
            </a:r>
            <a:endParaRPr lang="en-US" sz="1750" dirty="0"/>
          </a:p>
        </p:txBody>
      </p:sp>
      <p:sp>
        <p:nvSpPr>
          <p:cNvPr id="9" name="Arrow: Right 8">
            <a:extLst>
              <a:ext uri="{FF2B5EF4-FFF2-40B4-BE49-F238E27FC236}">
                <a16:creationId xmlns:a16="http://schemas.microsoft.com/office/drawing/2014/main" id="{B9A3CF7A-E23C-4A93-AE08-7BA0E1FD56DB}"/>
              </a:ext>
            </a:extLst>
          </p:cNvPr>
          <p:cNvSpPr/>
          <p:nvPr/>
        </p:nvSpPr>
        <p:spPr>
          <a:xfrm>
            <a:off x="12597205" y="7637929"/>
            <a:ext cx="2033195" cy="688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6605" y="1302187"/>
            <a:ext cx="7271147" cy="616268"/>
          </a:xfrm>
          <a:prstGeom prst="rect">
            <a:avLst/>
          </a:prstGeom>
          <a:noFill/>
          <a:ln/>
        </p:spPr>
        <p:txBody>
          <a:bodyPr wrap="none" lIns="0" tIns="0" rIns="0" bIns="0" rtlCol="0" anchor="t"/>
          <a:lstStyle/>
          <a:p>
            <a:pPr marL="0" indent="0" algn="l">
              <a:lnSpc>
                <a:spcPts val="4850"/>
              </a:lnSpc>
              <a:buNone/>
            </a:pPr>
            <a:r>
              <a:rPr lang="en-US" sz="3850" dirty="0">
                <a:solidFill>
                  <a:srgbClr val="312F2B"/>
                </a:solidFill>
                <a:latin typeface="Gelasio" pitchFamily="34" charset="0"/>
                <a:ea typeface="Gelasio" pitchFamily="34" charset="-122"/>
                <a:cs typeface="Gelasio" pitchFamily="34" charset="-120"/>
              </a:rPr>
              <a:t>Observations and Testing Results</a:t>
            </a:r>
            <a:endParaRPr lang="en-US" sz="3850" dirty="0"/>
          </a:p>
        </p:txBody>
      </p:sp>
      <p:sp>
        <p:nvSpPr>
          <p:cNvPr id="4" name="Shape 1"/>
          <p:cNvSpPr/>
          <p:nvPr/>
        </p:nvSpPr>
        <p:spPr>
          <a:xfrm>
            <a:off x="6176605" y="2214205"/>
            <a:ext cx="7763589" cy="4175998"/>
          </a:xfrm>
          <a:prstGeom prst="roundRect">
            <a:avLst>
              <a:gd name="adj" fmla="val 1983"/>
            </a:avLst>
          </a:prstGeom>
          <a:noFill/>
          <a:ln w="7620">
            <a:solidFill>
              <a:srgbClr val="000000">
                <a:alpha val="8000"/>
              </a:srgbClr>
            </a:solidFill>
            <a:prstDash val="solid"/>
          </a:ln>
        </p:spPr>
      </p:sp>
      <p:sp>
        <p:nvSpPr>
          <p:cNvPr id="5" name="Shape 2"/>
          <p:cNvSpPr/>
          <p:nvPr/>
        </p:nvSpPr>
        <p:spPr>
          <a:xfrm>
            <a:off x="6184225" y="2221825"/>
            <a:ext cx="7748349" cy="567095"/>
          </a:xfrm>
          <a:prstGeom prst="rect">
            <a:avLst/>
          </a:prstGeom>
          <a:solidFill>
            <a:srgbClr val="FFFFFF">
              <a:alpha val="4000"/>
            </a:srgbClr>
          </a:solidFill>
          <a:ln/>
        </p:spPr>
      </p:sp>
      <p:sp>
        <p:nvSpPr>
          <p:cNvPr id="6" name="Text 3"/>
          <p:cNvSpPr/>
          <p:nvPr/>
        </p:nvSpPr>
        <p:spPr>
          <a:xfrm>
            <a:off x="6381631" y="2347674"/>
            <a:ext cx="1538883" cy="315397"/>
          </a:xfrm>
          <a:prstGeom prst="rect">
            <a:avLst/>
          </a:prstGeom>
          <a:noFill/>
          <a:ln/>
        </p:spPr>
        <p:txBody>
          <a:bodyPr wrap="none" lIns="0" tIns="0" rIns="0" bIns="0" rtlCol="0" anchor="t"/>
          <a:lstStyle/>
          <a:p>
            <a:pPr marL="0" indent="0" algn="l">
              <a:lnSpc>
                <a:spcPts val="2450"/>
              </a:lnSpc>
              <a:buNone/>
            </a:pPr>
            <a:r>
              <a:rPr lang="en-US" sz="1550" dirty="0">
                <a:solidFill>
                  <a:srgbClr val="272525"/>
                </a:solidFill>
                <a:latin typeface="Lato" pitchFamily="34" charset="0"/>
                <a:ea typeface="Lato" pitchFamily="34" charset="-122"/>
                <a:cs typeface="Lato" pitchFamily="34" charset="-120"/>
              </a:rPr>
              <a:t>Test Case</a:t>
            </a:r>
            <a:endParaRPr lang="en-US" sz="1550" dirty="0"/>
          </a:p>
        </p:txBody>
      </p:sp>
      <p:sp>
        <p:nvSpPr>
          <p:cNvPr id="7" name="Text 4"/>
          <p:cNvSpPr/>
          <p:nvPr/>
        </p:nvSpPr>
        <p:spPr>
          <a:xfrm>
            <a:off x="8322469" y="2347674"/>
            <a:ext cx="1535073" cy="315397"/>
          </a:xfrm>
          <a:prstGeom prst="rect">
            <a:avLst/>
          </a:prstGeom>
          <a:noFill/>
          <a:ln/>
        </p:spPr>
        <p:txBody>
          <a:bodyPr wrap="none" lIns="0" tIns="0" rIns="0" bIns="0" rtlCol="0" anchor="t"/>
          <a:lstStyle/>
          <a:p>
            <a:pPr marL="0" indent="0" algn="l">
              <a:lnSpc>
                <a:spcPts val="2450"/>
              </a:lnSpc>
              <a:buNone/>
            </a:pPr>
            <a:r>
              <a:rPr lang="en-US" sz="1550" dirty="0">
                <a:solidFill>
                  <a:srgbClr val="272525"/>
                </a:solidFill>
                <a:latin typeface="Lato" pitchFamily="34" charset="0"/>
                <a:ea typeface="Lato" pitchFamily="34" charset="-122"/>
                <a:cs typeface="Lato" pitchFamily="34" charset="-120"/>
              </a:rPr>
              <a:t>Player Move</a:t>
            </a:r>
            <a:endParaRPr lang="en-US" sz="1550" dirty="0"/>
          </a:p>
        </p:txBody>
      </p:sp>
      <p:sp>
        <p:nvSpPr>
          <p:cNvPr id="8" name="Text 5"/>
          <p:cNvSpPr/>
          <p:nvPr/>
        </p:nvSpPr>
        <p:spPr>
          <a:xfrm>
            <a:off x="10259497" y="2347674"/>
            <a:ext cx="1535073" cy="315397"/>
          </a:xfrm>
          <a:prstGeom prst="rect">
            <a:avLst/>
          </a:prstGeom>
          <a:noFill/>
          <a:ln/>
        </p:spPr>
        <p:txBody>
          <a:bodyPr wrap="none" lIns="0" tIns="0" rIns="0" bIns="0" rtlCol="0" anchor="t"/>
          <a:lstStyle/>
          <a:p>
            <a:pPr marL="0" indent="0" algn="l">
              <a:lnSpc>
                <a:spcPts val="2450"/>
              </a:lnSpc>
              <a:buNone/>
            </a:pPr>
            <a:r>
              <a:rPr lang="en-US" sz="1550" dirty="0">
                <a:solidFill>
                  <a:srgbClr val="272525"/>
                </a:solidFill>
                <a:latin typeface="Lato" pitchFamily="34" charset="0"/>
                <a:ea typeface="Lato" pitchFamily="34" charset="-122"/>
                <a:cs typeface="Lato" pitchFamily="34" charset="-120"/>
              </a:rPr>
              <a:t>AI Response</a:t>
            </a:r>
            <a:endParaRPr lang="en-US" sz="1550" dirty="0"/>
          </a:p>
        </p:txBody>
      </p:sp>
      <p:sp>
        <p:nvSpPr>
          <p:cNvPr id="9" name="Text 6"/>
          <p:cNvSpPr/>
          <p:nvPr/>
        </p:nvSpPr>
        <p:spPr>
          <a:xfrm>
            <a:off x="12196524" y="2347674"/>
            <a:ext cx="1538883" cy="315397"/>
          </a:xfrm>
          <a:prstGeom prst="rect">
            <a:avLst/>
          </a:prstGeom>
          <a:noFill/>
          <a:ln/>
        </p:spPr>
        <p:txBody>
          <a:bodyPr wrap="none" lIns="0" tIns="0" rIns="0" bIns="0" rtlCol="0" anchor="t"/>
          <a:lstStyle/>
          <a:p>
            <a:pPr marL="0" indent="0" algn="l">
              <a:lnSpc>
                <a:spcPts val="2450"/>
              </a:lnSpc>
              <a:buNone/>
            </a:pPr>
            <a:r>
              <a:rPr lang="en-US" sz="1550" dirty="0">
                <a:solidFill>
                  <a:srgbClr val="272525"/>
                </a:solidFill>
                <a:latin typeface="Lato" pitchFamily="34" charset="0"/>
                <a:ea typeface="Lato" pitchFamily="34" charset="-122"/>
                <a:cs typeface="Lato" pitchFamily="34" charset="-120"/>
              </a:rPr>
              <a:t>Outcome</a:t>
            </a:r>
            <a:endParaRPr lang="en-US" sz="1550" dirty="0"/>
          </a:p>
        </p:txBody>
      </p:sp>
      <p:sp>
        <p:nvSpPr>
          <p:cNvPr id="10" name="Shape 7"/>
          <p:cNvSpPr/>
          <p:nvPr/>
        </p:nvSpPr>
        <p:spPr>
          <a:xfrm>
            <a:off x="6184225" y="2788920"/>
            <a:ext cx="7748349" cy="1197888"/>
          </a:xfrm>
          <a:prstGeom prst="rect">
            <a:avLst/>
          </a:prstGeom>
          <a:solidFill>
            <a:srgbClr val="000000">
              <a:alpha val="4000"/>
            </a:srgbClr>
          </a:solidFill>
          <a:ln/>
        </p:spPr>
      </p:sp>
      <p:sp>
        <p:nvSpPr>
          <p:cNvPr id="11" name="Text 8"/>
          <p:cNvSpPr/>
          <p:nvPr/>
        </p:nvSpPr>
        <p:spPr>
          <a:xfrm>
            <a:off x="6381631" y="2914769"/>
            <a:ext cx="1538883" cy="315397"/>
          </a:xfrm>
          <a:prstGeom prst="rect">
            <a:avLst/>
          </a:prstGeom>
          <a:noFill/>
          <a:ln/>
        </p:spPr>
        <p:txBody>
          <a:bodyPr wrap="none" lIns="0" tIns="0" rIns="0" bIns="0" rtlCol="0" anchor="t"/>
          <a:lstStyle/>
          <a:p>
            <a:pPr marL="0" indent="0" algn="l">
              <a:lnSpc>
                <a:spcPts val="2450"/>
              </a:lnSpc>
              <a:buNone/>
            </a:pPr>
            <a:r>
              <a:rPr lang="en-US" sz="1550" dirty="0">
                <a:solidFill>
                  <a:srgbClr val="272525"/>
                </a:solidFill>
                <a:latin typeface="Lato" pitchFamily="34" charset="0"/>
                <a:ea typeface="Lato" pitchFamily="34" charset="-122"/>
                <a:cs typeface="Lato" pitchFamily="34" charset="-120"/>
              </a:rPr>
              <a:t>1</a:t>
            </a:r>
            <a:endParaRPr lang="en-US" sz="1550" dirty="0"/>
          </a:p>
        </p:txBody>
      </p:sp>
      <p:sp>
        <p:nvSpPr>
          <p:cNvPr id="12" name="Text 9"/>
          <p:cNvSpPr/>
          <p:nvPr/>
        </p:nvSpPr>
        <p:spPr>
          <a:xfrm>
            <a:off x="8322469" y="2914769"/>
            <a:ext cx="1535073" cy="315397"/>
          </a:xfrm>
          <a:prstGeom prst="rect">
            <a:avLst/>
          </a:prstGeom>
          <a:noFill/>
          <a:ln/>
        </p:spPr>
        <p:txBody>
          <a:bodyPr wrap="none" lIns="0" tIns="0" rIns="0" bIns="0" rtlCol="0" anchor="t"/>
          <a:lstStyle/>
          <a:p>
            <a:pPr marL="0" indent="0" algn="l">
              <a:lnSpc>
                <a:spcPts val="2450"/>
              </a:lnSpc>
              <a:buNone/>
            </a:pPr>
            <a:r>
              <a:rPr lang="en-US" sz="1550" dirty="0">
                <a:solidFill>
                  <a:srgbClr val="272525"/>
                </a:solidFill>
                <a:latin typeface="Lato" pitchFamily="34" charset="0"/>
                <a:ea typeface="Lato" pitchFamily="34" charset="-122"/>
                <a:cs typeface="Lato" pitchFamily="34" charset="-120"/>
              </a:rPr>
              <a:t>Pawn to E4</a:t>
            </a:r>
            <a:endParaRPr lang="en-US" sz="1550" dirty="0"/>
          </a:p>
        </p:txBody>
      </p:sp>
      <p:sp>
        <p:nvSpPr>
          <p:cNvPr id="13" name="Text 10"/>
          <p:cNvSpPr/>
          <p:nvPr/>
        </p:nvSpPr>
        <p:spPr>
          <a:xfrm>
            <a:off x="10259497" y="2914769"/>
            <a:ext cx="1535073" cy="315397"/>
          </a:xfrm>
          <a:prstGeom prst="rect">
            <a:avLst/>
          </a:prstGeom>
          <a:noFill/>
          <a:ln/>
        </p:spPr>
        <p:txBody>
          <a:bodyPr wrap="none" lIns="0" tIns="0" rIns="0" bIns="0" rtlCol="0" anchor="t"/>
          <a:lstStyle/>
          <a:p>
            <a:pPr marL="0" indent="0" algn="l">
              <a:lnSpc>
                <a:spcPts val="2450"/>
              </a:lnSpc>
              <a:buNone/>
            </a:pPr>
            <a:r>
              <a:rPr lang="en-US" sz="1550" dirty="0">
                <a:solidFill>
                  <a:srgbClr val="272525"/>
                </a:solidFill>
                <a:latin typeface="Lato" pitchFamily="34" charset="0"/>
                <a:ea typeface="Lato" pitchFamily="34" charset="-122"/>
                <a:cs typeface="Lato" pitchFamily="34" charset="-120"/>
              </a:rPr>
              <a:t>Pawn to E5</a:t>
            </a:r>
            <a:endParaRPr lang="en-US" sz="1550" dirty="0"/>
          </a:p>
        </p:txBody>
      </p:sp>
      <p:sp>
        <p:nvSpPr>
          <p:cNvPr id="14" name="Text 11"/>
          <p:cNvSpPr/>
          <p:nvPr/>
        </p:nvSpPr>
        <p:spPr>
          <a:xfrm>
            <a:off x="12196524" y="2914769"/>
            <a:ext cx="1538883" cy="946190"/>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Lato" pitchFamily="34" charset="0"/>
                <a:ea typeface="Lato" pitchFamily="34" charset="-122"/>
                <a:cs typeface="Lato" pitchFamily="34" charset="-120"/>
              </a:rPr>
              <a:t>Balanced opening with AI counter strategy</a:t>
            </a:r>
            <a:endParaRPr lang="en-US" sz="1550" dirty="0"/>
          </a:p>
        </p:txBody>
      </p:sp>
      <p:sp>
        <p:nvSpPr>
          <p:cNvPr id="15" name="Shape 12"/>
          <p:cNvSpPr/>
          <p:nvPr/>
        </p:nvSpPr>
        <p:spPr>
          <a:xfrm>
            <a:off x="6184225" y="3986808"/>
            <a:ext cx="7748349" cy="1197888"/>
          </a:xfrm>
          <a:prstGeom prst="rect">
            <a:avLst/>
          </a:prstGeom>
          <a:solidFill>
            <a:srgbClr val="FFFFFF">
              <a:alpha val="4000"/>
            </a:srgbClr>
          </a:solidFill>
          <a:ln/>
        </p:spPr>
      </p:sp>
      <p:sp>
        <p:nvSpPr>
          <p:cNvPr id="16" name="Text 13"/>
          <p:cNvSpPr/>
          <p:nvPr/>
        </p:nvSpPr>
        <p:spPr>
          <a:xfrm>
            <a:off x="6381631" y="4112657"/>
            <a:ext cx="1538883" cy="315397"/>
          </a:xfrm>
          <a:prstGeom prst="rect">
            <a:avLst/>
          </a:prstGeom>
          <a:noFill/>
          <a:ln/>
        </p:spPr>
        <p:txBody>
          <a:bodyPr wrap="none" lIns="0" tIns="0" rIns="0" bIns="0" rtlCol="0" anchor="t"/>
          <a:lstStyle/>
          <a:p>
            <a:pPr marL="0" indent="0" algn="l">
              <a:lnSpc>
                <a:spcPts val="2450"/>
              </a:lnSpc>
              <a:buNone/>
            </a:pPr>
            <a:r>
              <a:rPr lang="en-US" sz="1550" dirty="0">
                <a:solidFill>
                  <a:srgbClr val="272525"/>
                </a:solidFill>
                <a:latin typeface="Lato" pitchFamily="34" charset="0"/>
                <a:ea typeface="Lato" pitchFamily="34" charset="-122"/>
                <a:cs typeface="Lato" pitchFamily="34" charset="-120"/>
              </a:rPr>
              <a:t>2</a:t>
            </a:r>
            <a:endParaRPr lang="en-US" sz="1550" dirty="0"/>
          </a:p>
        </p:txBody>
      </p:sp>
      <p:sp>
        <p:nvSpPr>
          <p:cNvPr id="17" name="Text 14"/>
          <p:cNvSpPr/>
          <p:nvPr/>
        </p:nvSpPr>
        <p:spPr>
          <a:xfrm>
            <a:off x="8322469" y="4112657"/>
            <a:ext cx="1535073" cy="315397"/>
          </a:xfrm>
          <a:prstGeom prst="rect">
            <a:avLst/>
          </a:prstGeom>
          <a:noFill/>
          <a:ln/>
        </p:spPr>
        <p:txBody>
          <a:bodyPr wrap="none" lIns="0" tIns="0" rIns="0" bIns="0" rtlCol="0" anchor="t"/>
          <a:lstStyle/>
          <a:p>
            <a:pPr marL="0" indent="0" algn="l">
              <a:lnSpc>
                <a:spcPts val="2450"/>
              </a:lnSpc>
              <a:buNone/>
            </a:pPr>
            <a:r>
              <a:rPr lang="en-US" sz="1550" dirty="0">
                <a:solidFill>
                  <a:srgbClr val="272525"/>
                </a:solidFill>
                <a:latin typeface="Lato" pitchFamily="34" charset="0"/>
                <a:ea typeface="Lato" pitchFamily="34" charset="-122"/>
                <a:cs typeface="Lato" pitchFamily="34" charset="-120"/>
              </a:rPr>
              <a:t>Knight to F3</a:t>
            </a:r>
            <a:endParaRPr lang="en-US" sz="1550" dirty="0"/>
          </a:p>
        </p:txBody>
      </p:sp>
      <p:sp>
        <p:nvSpPr>
          <p:cNvPr id="18" name="Text 15"/>
          <p:cNvSpPr/>
          <p:nvPr/>
        </p:nvSpPr>
        <p:spPr>
          <a:xfrm>
            <a:off x="10259497" y="4112657"/>
            <a:ext cx="1535073" cy="315397"/>
          </a:xfrm>
          <a:prstGeom prst="rect">
            <a:avLst/>
          </a:prstGeom>
          <a:noFill/>
          <a:ln/>
        </p:spPr>
        <p:txBody>
          <a:bodyPr wrap="none" lIns="0" tIns="0" rIns="0" bIns="0" rtlCol="0" anchor="t"/>
          <a:lstStyle/>
          <a:p>
            <a:pPr marL="0" indent="0" algn="l">
              <a:lnSpc>
                <a:spcPts val="2450"/>
              </a:lnSpc>
              <a:buNone/>
            </a:pPr>
            <a:r>
              <a:rPr lang="en-US" sz="1550" dirty="0">
                <a:solidFill>
                  <a:srgbClr val="272525"/>
                </a:solidFill>
                <a:latin typeface="Lato" pitchFamily="34" charset="0"/>
                <a:ea typeface="Lato" pitchFamily="34" charset="-122"/>
                <a:cs typeface="Lato" pitchFamily="34" charset="-120"/>
              </a:rPr>
              <a:t>Knight to C6</a:t>
            </a:r>
            <a:endParaRPr lang="en-US" sz="1550" dirty="0"/>
          </a:p>
        </p:txBody>
      </p:sp>
      <p:sp>
        <p:nvSpPr>
          <p:cNvPr id="19" name="Text 16"/>
          <p:cNvSpPr/>
          <p:nvPr/>
        </p:nvSpPr>
        <p:spPr>
          <a:xfrm>
            <a:off x="12196524" y="4112657"/>
            <a:ext cx="1538883" cy="946190"/>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Lato" pitchFamily="34" charset="0"/>
                <a:ea typeface="Lato" pitchFamily="34" charset="-122"/>
                <a:cs typeface="Lato" pitchFamily="34" charset="-120"/>
              </a:rPr>
              <a:t>AI controls center, follows classical theory</a:t>
            </a:r>
            <a:endParaRPr lang="en-US" sz="1550" dirty="0"/>
          </a:p>
        </p:txBody>
      </p:sp>
      <p:sp>
        <p:nvSpPr>
          <p:cNvPr id="20" name="Shape 17"/>
          <p:cNvSpPr/>
          <p:nvPr/>
        </p:nvSpPr>
        <p:spPr>
          <a:xfrm>
            <a:off x="6184225" y="5184696"/>
            <a:ext cx="7748349" cy="1197888"/>
          </a:xfrm>
          <a:prstGeom prst="rect">
            <a:avLst/>
          </a:prstGeom>
          <a:solidFill>
            <a:srgbClr val="000000">
              <a:alpha val="4000"/>
            </a:srgbClr>
          </a:solidFill>
          <a:ln/>
        </p:spPr>
      </p:sp>
      <p:sp>
        <p:nvSpPr>
          <p:cNvPr id="21" name="Text 18"/>
          <p:cNvSpPr/>
          <p:nvPr/>
        </p:nvSpPr>
        <p:spPr>
          <a:xfrm>
            <a:off x="6381631" y="5310545"/>
            <a:ext cx="1538883" cy="315397"/>
          </a:xfrm>
          <a:prstGeom prst="rect">
            <a:avLst/>
          </a:prstGeom>
          <a:noFill/>
          <a:ln/>
        </p:spPr>
        <p:txBody>
          <a:bodyPr wrap="none" lIns="0" tIns="0" rIns="0" bIns="0" rtlCol="0" anchor="t"/>
          <a:lstStyle/>
          <a:p>
            <a:pPr marL="0" indent="0" algn="l">
              <a:lnSpc>
                <a:spcPts val="2450"/>
              </a:lnSpc>
              <a:buNone/>
            </a:pPr>
            <a:r>
              <a:rPr lang="en-US" sz="1550" dirty="0">
                <a:solidFill>
                  <a:srgbClr val="272525"/>
                </a:solidFill>
                <a:latin typeface="Lato" pitchFamily="34" charset="0"/>
                <a:ea typeface="Lato" pitchFamily="34" charset="-122"/>
                <a:cs typeface="Lato" pitchFamily="34" charset="-120"/>
              </a:rPr>
              <a:t>3</a:t>
            </a:r>
            <a:endParaRPr lang="en-US" sz="1550" dirty="0"/>
          </a:p>
        </p:txBody>
      </p:sp>
      <p:sp>
        <p:nvSpPr>
          <p:cNvPr id="22" name="Text 19"/>
          <p:cNvSpPr/>
          <p:nvPr/>
        </p:nvSpPr>
        <p:spPr>
          <a:xfrm>
            <a:off x="8322469" y="5310545"/>
            <a:ext cx="1535073" cy="315397"/>
          </a:xfrm>
          <a:prstGeom prst="rect">
            <a:avLst/>
          </a:prstGeom>
          <a:noFill/>
          <a:ln/>
        </p:spPr>
        <p:txBody>
          <a:bodyPr wrap="none" lIns="0" tIns="0" rIns="0" bIns="0" rtlCol="0" anchor="t"/>
          <a:lstStyle/>
          <a:p>
            <a:pPr marL="0" indent="0" algn="l">
              <a:lnSpc>
                <a:spcPts val="2450"/>
              </a:lnSpc>
              <a:buNone/>
            </a:pPr>
            <a:r>
              <a:rPr lang="en-US" sz="1550" dirty="0">
                <a:solidFill>
                  <a:srgbClr val="272525"/>
                </a:solidFill>
                <a:latin typeface="Lato" pitchFamily="34" charset="0"/>
                <a:ea typeface="Lato" pitchFamily="34" charset="-122"/>
                <a:cs typeface="Lato" pitchFamily="34" charset="-120"/>
              </a:rPr>
              <a:t>Queen to H5</a:t>
            </a:r>
            <a:endParaRPr lang="en-US" sz="1550" dirty="0"/>
          </a:p>
        </p:txBody>
      </p:sp>
      <p:sp>
        <p:nvSpPr>
          <p:cNvPr id="23" name="Text 20"/>
          <p:cNvSpPr/>
          <p:nvPr/>
        </p:nvSpPr>
        <p:spPr>
          <a:xfrm>
            <a:off x="10259497" y="5310545"/>
            <a:ext cx="1535073" cy="315397"/>
          </a:xfrm>
          <a:prstGeom prst="rect">
            <a:avLst/>
          </a:prstGeom>
          <a:noFill/>
          <a:ln/>
        </p:spPr>
        <p:txBody>
          <a:bodyPr wrap="none" lIns="0" tIns="0" rIns="0" bIns="0" rtlCol="0" anchor="t"/>
          <a:lstStyle/>
          <a:p>
            <a:pPr marL="0" indent="0" algn="l">
              <a:lnSpc>
                <a:spcPts val="2450"/>
              </a:lnSpc>
              <a:buNone/>
            </a:pPr>
            <a:r>
              <a:rPr lang="en-US" sz="1550" dirty="0">
                <a:solidFill>
                  <a:srgbClr val="272525"/>
                </a:solidFill>
                <a:latin typeface="Lato" pitchFamily="34" charset="0"/>
                <a:ea typeface="Lato" pitchFamily="34" charset="-122"/>
                <a:cs typeface="Lato" pitchFamily="34" charset="-120"/>
              </a:rPr>
              <a:t>Pawn to G6</a:t>
            </a:r>
            <a:endParaRPr lang="en-US" sz="1550" dirty="0"/>
          </a:p>
        </p:txBody>
      </p:sp>
      <p:sp>
        <p:nvSpPr>
          <p:cNvPr id="24" name="Text 21"/>
          <p:cNvSpPr/>
          <p:nvPr/>
        </p:nvSpPr>
        <p:spPr>
          <a:xfrm>
            <a:off x="12196524" y="5310545"/>
            <a:ext cx="1538883" cy="946190"/>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Lato" pitchFamily="34" charset="0"/>
                <a:ea typeface="Lato" pitchFamily="34" charset="-122"/>
                <a:cs typeface="Lato" pitchFamily="34" charset="-120"/>
              </a:rPr>
              <a:t>Defensive move protecting king-side</a:t>
            </a:r>
            <a:endParaRPr lang="en-US" sz="1550" dirty="0"/>
          </a:p>
        </p:txBody>
      </p:sp>
      <p:sp>
        <p:nvSpPr>
          <p:cNvPr id="25" name="Text 22"/>
          <p:cNvSpPr/>
          <p:nvPr/>
        </p:nvSpPr>
        <p:spPr>
          <a:xfrm>
            <a:off x="6176605" y="6612017"/>
            <a:ext cx="7763589" cy="315397"/>
          </a:xfrm>
          <a:prstGeom prst="rect">
            <a:avLst/>
          </a:prstGeom>
          <a:noFill/>
          <a:ln/>
        </p:spPr>
        <p:txBody>
          <a:bodyPr wrap="none" lIns="0" tIns="0" rIns="0" bIns="0" rtlCol="0" anchor="t"/>
          <a:lstStyle/>
          <a:p>
            <a:pPr marL="0" indent="0" algn="l">
              <a:lnSpc>
                <a:spcPts val="2450"/>
              </a:lnSpc>
              <a:buNone/>
            </a:pPr>
            <a:r>
              <a:rPr lang="en-US" sz="1550" dirty="0">
                <a:solidFill>
                  <a:srgbClr val="272525"/>
                </a:solidFill>
                <a:latin typeface="Lato" pitchFamily="34" charset="0"/>
                <a:ea typeface="Lato" pitchFamily="34" charset="-122"/>
                <a:cs typeface="Lato" pitchFamily="34" charset="-120"/>
              </a:rPr>
              <a:t>AI provided contextual remarks enhancing realism and engagement during gameplay.</a:t>
            </a:r>
            <a:endParaRPr lang="en-US" sz="1550" dirty="0"/>
          </a:p>
        </p:txBody>
      </p:sp>
      <p:sp>
        <p:nvSpPr>
          <p:cNvPr id="26" name="Arrow: Right 25">
            <a:extLst>
              <a:ext uri="{FF2B5EF4-FFF2-40B4-BE49-F238E27FC236}">
                <a16:creationId xmlns:a16="http://schemas.microsoft.com/office/drawing/2014/main" id="{A1C16F35-F39B-4591-A0D0-022215EDC19C}"/>
              </a:ext>
            </a:extLst>
          </p:cNvPr>
          <p:cNvSpPr/>
          <p:nvPr/>
        </p:nvSpPr>
        <p:spPr>
          <a:xfrm>
            <a:off x="12597205" y="7637929"/>
            <a:ext cx="2033195" cy="6992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68122"/>
            <a:ext cx="6760607"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Results and User Feedback</a:t>
            </a:r>
            <a:endParaRPr lang="en-US" sz="4450" dirty="0"/>
          </a:p>
        </p:txBody>
      </p:sp>
      <p:sp>
        <p:nvSpPr>
          <p:cNvPr id="4" name="Shape 1"/>
          <p:cNvSpPr/>
          <p:nvPr/>
        </p:nvSpPr>
        <p:spPr>
          <a:xfrm>
            <a:off x="793790" y="2217063"/>
            <a:ext cx="3664863" cy="2410897"/>
          </a:xfrm>
          <a:prstGeom prst="roundRect">
            <a:avLst>
              <a:gd name="adj" fmla="val 3952"/>
            </a:avLst>
          </a:prstGeom>
          <a:solidFill>
            <a:srgbClr val="E8E8E3"/>
          </a:solidFill>
          <a:ln w="7620">
            <a:solidFill>
              <a:srgbClr val="CECEC9"/>
            </a:solidFill>
            <a:prstDash val="solid"/>
          </a:ln>
        </p:spPr>
      </p:sp>
      <p:sp>
        <p:nvSpPr>
          <p:cNvPr id="5" name="Text 2"/>
          <p:cNvSpPr/>
          <p:nvPr/>
        </p:nvSpPr>
        <p:spPr>
          <a:xfrm>
            <a:off x="1028224" y="2451497"/>
            <a:ext cx="3177897"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Functional Achievements</a:t>
            </a:r>
            <a:endParaRPr lang="en-US" sz="2200" dirty="0"/>
          </a:p>
        </p:txBody>
      </p:sp>
      <p:sp>
        <p:nvSpPr>
          <p:cNvPr id="6" name="Text 3"/>
          <p:cNvSpPr/>
          <p:nvPr/>
        </p:nvSpPr>
        <p:spPr>
          <a:xfrm>
            <a:off x="1028224" y="2941915"/>
            <a:ext cx="3195995"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Accurate move recognition, strategic AI decisions, smooth gameplay flow, and interactive interface.</a:t>
            </a:r>
            <a:endParaRPr lang="en-US" sz="1750" dirty="0"/>
          </a:p>
        </p:txBody>
      </p:sp>
      <p:sp>
        <p:nvSpPr>
          <p:cNvPr id="7" name="Shape 4"/>
          <p:cNvSpPr/>
          <p:nvPr/>
        </p:nvSpPr>
        <p:spPr>
          <a:xfrm>
            <a:off x="4685467" y="2217063"/>
            <a:ext cx="3664863" cy="2410897"/>
          </a:xfrm>
          <a:prstGeom prst="roundRect">
            <a:avLst>
              <a:gd name="adj" fmla="val 3952"/>
            </a:avLst>
          </a:prstGeom>
          <a:solidFill>
            <a:srgbClr val="E8E8E3"/>
          </a:solidFill>
          <a:ln w="7620">
            <a:solidFill>
              <a:srgbClr val="CECEC9"/>
            </a:solidFill>
            <a:prstDash val="solid"/>
          </a:ln>
        </p:spPr>
      </p:sp>
      <p:sp>
        <p:nvSpPr>
          <p:cNvPr id="8" name="Text 5"/>
          <p:cNvSpPr/>
          <p:nvPr/>
        </p:nvSpPr>
        <p:spPr>
          <a:xfrm>
            <a:off x="4919901" y="245149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User Experience</a:t>
            </a:r>
            <a:endParaRPr lang="en-US" sz="2200" dirty="0"/>
          </a:p>
        </p:txBody>
      </p:sp>
      <p:sp>
        <p:nvSpPr>
          <p:cNvPr id="9" name="Text 6"/>
          <p:cNvSpPr/>
          <p:nvPr/>
        </p:nvSpPr>
        <p:spPr>
          <a:xfrm>
            <a:off x="4919901" y="2941915"/>
            <a:ext cx="3195995"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95% found the interface intuitive; AI interaction described as life-like and engaging.</a:t>
            </a:r>
            <a:endParaRPr lang="en-US" sz="1750" dirty="0"/>
          </a:p>
        </p:txBody>
      </p:sp>
      <p:sp>
        <p:nvSpPr>
          <p:cNvPr id="10" name="Shape 7"/>
          <p:cNvSpPr/>
          <p:nvPr/>
        </p:nvSpPr>
        <p:spPr>
          <a:xfrm>
            <a:off x="793790" y="4854773"/>
            <a:ext cx="7556421" cy="2206585"/>
          </a:xfrm>
          <a:prstGeom prst="roundRect">
            <a:avLst>
              <a:gd name="adj" fmla="val 4317"/>
            </a:avLst>
          </a:prstGeom>
          <a:solidFill>
            <a:srgbClr val="E8E8E3"/>
          </a:solidFill>
          <a:ln w="7620">
            <a:solidFill>
              <a:srgbClr val="CECEC9"/>
            </a:solidFill>
            <a:prstDash val="solid"/>
          </a:ln>
        </p:spPr>
      </p:sp>
      <p:sp>
        <p:nvSpPr>
          <p:cNvPr id="11" name="Text 8"/>
          <p:cNvSpPr/>
          <p:nvPr/>
        </p:nvSpPr>
        <p:spPr>
          <a:xfrm>
            <a:off x="1028224" y="50892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Suggestions</a:t>
            </a:r>
            <a:endParaRPr lang="en-US" sz="2200" dirty="0"/>
          </a:p>
        </p:txBody>
      </p:sp>
      <p:sp>
        <p:nvSpPr>
          <p:cNvPr id="12" name="Text 9"/>
          <p:cNvSpPr/>
          <p:nvPr/>
        </p:nvSpPr>
        <p:spPr>
          <a:xfrm>
            <a:off x="1028224" y="5579626"/>
            <a:ext cx="708755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Undo move feature</a:t>
            </a:r>
            <a:endParaRPr lang="en-US" sz="1750" dirty="0"/>
          </a:p>
        </p:txBody>
      </p:sp>
      <p:sp>
        <p:nvSpPr>
          <p:cNvPr id="13" name="Text 10"/>
          <p:cNvSpPr/>
          <p:nvPr/>
        </p:nvSpPr>
        <p:spPr>
          <a:xfrm>
            <a:off x="1028224" y="6021824"/>
            <a:ext cx="708755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Move hints for beginners</a:t>
            </a:r>
            <a:endParaRPr lang="en-US" sz="1750" dirty="0"/>
          </a:p>
        </p:txBody>
      </p:sp>
      <p:sp>
        <p:nvSpPr>
          <p:cNvPr id="14" name="Text 11"/>
          <p:cNvSpPr/>
          <p:nvPr/>
        </p:nvSpPr>
        <p:spPr>
          <a:xfrm>
            <a:off x="1028224" y="6464022"/>
            <a:ext cx="708755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Adjustable difficulty levels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785</Words>
  <Application>Microsoft Office PowerPoint</Application>
  <PresentationFormat>Custom</PresentationFormat>
  <Paragraphs>120</Paragraphs>
  <Slides>12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Lato</vt:lpstr>
      <vt:lpstr>Gelasio</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ASUS</cp:lastModifiedBy>
  <cp:revision>5</cp:revision>
  <dcterms:created xsi:type="dcterms:W3CDTF">2025-04-23T04:59:11Z</dcterms:created>
  <dcterms:modified xsi:type="dcterms:W3CDTF">2025-04-23T05:23:38Z</dcterms:modified>
</cp:coreProperties>
</file>